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82" r:id="rId4"/>
    <p:sldId id="283" r:id="rId5"/>
    <p:sldId id="258" r:id="rId6"/>
    <p:sldId id="286" r:id="rId7"/>
    <p:sldId id="261" r:id="rId8"/>
    <p:sldId id="260" r:id="rId9"/>
    <p:sldId id="262" r:id="rId10"/>
    <p:sldId id="287" r:id="rId11"/>
    <p:sldId id="264" r:id="rId12"/>
    <p:sldId id="265" r:id="rId13"/>
    <p:sldId id="288" r:id="rId14"/>
    <p:sldId id="290" r:id="rId15"/>
    <p:sldId id="266" r:id="rId16"/>
    <p:sldId id="267" r:id="rId17"/>
    <p:sldId id="268" r:id="rId18"/>
    <p:sldId id="271" r:id="rId19"/>
    <p:sldId id="291" r:id="rId20"/>
    <p:sldId id="275" r:id="rId21"/>
    <p:sldId id="276" r:id="rId22"/>
    <p:sldId id="278" r:id="rId23"/>
    <p:sldId id="293" r:id="rId24"/>
    <p:sldId id="292" r:id="rId25"/>
    <p:sldId id="284" r:id="rId26"/>
    <p:sldId id="294" r:id="rId27"/>
    <p:sldId id="279" r:id="rId28"/>
    <p:sldId id="281" r:id="rId29"/>
    <p:sldId id="285"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sorterViewPr>
    <p:cViewPr>
      <p:scale>
        <a:sx n="100" d="100"/>
        <a:sy n="100" d="100"/>
      </p:scale>
      <p:origin x="0" y="3792"/>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54FA-E089-4379-B892-BE0A62F8E277}" type="datetimeFigureOut">
              <a:rPr lang="en-US" smtClean="0"/>
              <a:t>4/21/2017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6E11F-9CBF-491D-BB9B-F997BA390F7C}" type="slidenum">
              <a:rPr lang="en-US" smtClean="0"/>
              <a:t>‹#›</a:t>
            </a:fld>
            <a:endParaRPr lang="en-US"/>
          </a:p>
        </p:txBody>
      </p:sp>
    </p:spTree>
    <p:extLst>
      <p:ext uri="{BB962C8B-B14F-4D97-AF65-F5344CB8AC3E}">
        <p14:creationId xmlns:p14="http://schemas.microsoft.com/office/powerpoint/2010/main" val="154463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8C78920A-ADA2-4250-8C8B-39D14436BF6E}" type="slidenum">
              <a:rPr lang="en-US" altLang="en-US" smtClean="0"/>
              <a:pPr/>
              <a:t>6</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dirty="0" smtClean="0"/>
          </a:p>
        </p:txBody>
      </p:sp>
      <p:sp>
        <p:nvSpPr>
          <p:cNvPr id="182276" name="Slide Number Placeholder 3"/>
          <p:cNvSpPr>
            <a:spLocks noGrp="1"/>
          </p:cNvSpPr>
          <p:nvPr>
            <p:ph type="sldNum" sz="quarter" idx="5"/>
          </p:nvPr>
        </p:nvSpPr>
        <p:spPr>
          <a:noFill/>
        </p:spPr>
        <p:txBody>
          <a:bodyPr/>
          <a:lstStyle/>
          <a:p>
            <a:fld id="{63DB5C1C-8E94-4911-A9A9-BB04FC738FFC}" type="slidenum">
              <a:rPr lang="en-US" smtClean="0"/>
              <a:pPr/>
              <a:t>18</a:t>
            </a:fld>
            <a:endParaRPr lang="en-US" smtClean="0"/>
          </a:p>
        </p:txBody>
      </p:sp>
      <p:sp>
        <p:nvSpPr>
          <p:cNvPr id="2" name="Date Placeholder 1"/>
          <p:cNvSpPr>
            <a:spLocks noGrp="1"/>
          </p:cNvSpPr>
          <p:nvPr>
            <p:ph type="dt" idx="10"/>
          </p:nvPr>
        </p:nvSpPr>
        <p:spPr/>
        <p:txBody>
          <a:bodyPr/>
          <a:lstStyle/>
          <a:p>
            <a:pPr>
              <a:defRPr/>
            </a:pPr>
            <a:fld id="{8CD76D94-DD0F-48A0-96FC-98BE0E097173}" type="datetime1">
              <a:rPr lang="en-US" smtClean="0"/>
              <a:t>4/21/2017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2F0D7295-8638-4110-9720-CA734B743A26}" type="slidenum">
              <a:rPr lang="en-US" altLang="en-US" smtClean="0"/>
              <a:pPr/>
              <a:t>19</a:t>
            </a:fld>
            <a:endParaRPr lang="en-US" alt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Do not can tomatoes from dead or frost-killed vines.  The acid level has changed too much to can them safely with current recommendations.</a:t>
            </a:r>
          </a:p>
          <a:p>
            <a:pPr eaLnBrk="1" hangingPunct="1">
              <a:spcBef>
                <a:spcPct val="0"/>
              </a:spcBef>
            </a:pPr>
            <a:endParaRPr lang="en-US" altLang="en-US" b="1" smtClean="0"/>
          </a:p>
          <a:p>
            <a:pPr eaLnBrk="1" hangingPunct="1">
              <a:spcBef>
                <a:spcPct val="0"/>
              </a:spcBef>
            </a:pPr>
            <a:r>
              <a:rPr lang="en-US" altLang="en-US" b="1" smtClean="0"/>
              <a:t>Yellow tomatoes are canned by the same method as red tomatoes. This holds true for pink, orange, and other rainbow colors of ripe tomatoes, so you can mix and match as you preserve salsa or canned tomato products.</a:t>
            </a:r>
            <a:r>
              <a:rPr lang="en-US" altLang="en-US" smtClean="0"/>
              <a:t> </a:t>
            </a:r>
          </a:p>
          <a:p>
            <a:pPr eaLnBrk="1" hangingPunct="1">
              <a:spcBef>
                <a:spcPct val="0"/>
              </a:spcBef>
            </a:pPr>
            <a:endParaRPr lang="en-US" altLang="en-US" smtClean="0"/>
          </a:p>
          <a:p>
            <a:pPr eaLnBrk="1" hangingPunct="1">
              <a:spcBef>
                <a:spcPct val="0"/>
              </a:spcBef>
            </a:pPr>
            <a:r>
              <a:rPr lang="en-US" altLang="en-US" smtClean="0"/>
              <a:t>Using bottled lemon juice gives a consistent acid treatment.  Fresh lemon juice acidity varies.</a:t>
            </a:r>
          </a:p>
          <a:p>
            <a:pPr eaLnBrk="1" hangingPunct="1">
              <a:spcBef>
                <a:spcPct val="0"/>
              </a:spcBef>
            </a:pPr>
            <a:endParaRPr lang="en-US" altLang="en-US" smtClean="0"/>
          </a:p>
          <a:p>
            <a:pPr eaLnBrk="1" hangingPunct="1">
              <a:spcBef>
                <a:spcPct val="0"/>
              </a:spcBef>
            </a:pPr>
            <a:r>
              <a:rPr lang="en-US" altLang="en-US" smtClean="0"/>
              <a:t>Mrs. Wages sells citric acid.</a:t>
            </a:r>
          </a:p>
        </p:txBody>
      </p:sp>
      <p:sp>
        <p:nvSpPr>
          <p:cNvPr id="16486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7BC96219-38F5-4E39-82AA-71B2B610016C}" type="datetime1">
              <a:rPr lang="en-US" altLang="en-US" smtClean="0"/>
              <a:pPr/>
              <a:t>4/21/2017</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smtClean="0"/>
          </a:p>
        </p:txBody>
      </p:sp>
      <p:sp>
        <p:nvSpPr>
          <p:cNvPr id="180228" name="Slide Number Placeholder 3"/>
          <p:cNvSpPr>
            <a:spLocks noGrp="1"/>
          </p:cNvSpPr>
          <p:nvPr>
            <p:ph type="sldNum" sz="quarter" idx="5"/>
          </p:nvPr>
        </p:nvSpPr>
        <p:spPr>
          <a:noFill/>
        </p:spPr>
        <p:txBody>
          <a:bodyPr/>
          <a:lstStyle/>
          <a:p>
            <a:fld id="{2479FCCF-38F6-46D5-8F5E-9B5A607E8F41}" type="slidenum">
              <a:rPr lang="en-US" smtClean="0"/>
              <a:pPr/>
              <a:t>20</a:t>
            </a:fld>
            <a:endParaRPr lang="en-US" smtClean="0"/>
          </a:p>
        </p:txBody>
      </p:sp>
      <p:sp>
        <p:nvSpPr>
          <p:cNvPr id="2" name="Date Placeholder 1"/>
          <p:cNvSpPr>
            <a:spLocks noGrp="1"/>
          </p:cNvSpPr>
          <p:nvPr>
            <p:ph type="dt" idx="10"/>
          </p:nvPr>
        </p:nvSpPr>
        <p:spPr/>
        <p:txBody>
          <a:bodyPr/>
          <a:lstStyle/>
          <a:p>
            <a:pPr>
              <a:defRPr/>
            </a:pPr>
            <a:fld id="{6C519ECB-FEE0-4802-B3A2-FA88FAF0B686}" type="datetime1">
              <a:rPr lang="en-US" smtClean="0"/>
              <a:t>4/21/2017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you get Clear </a:t>
            </a:r>
            <a:r>
              <a:rPr lang="en-US" dirty="0" err="1" smtClean="0"/>
              <a:t>Jel</a:t>
            </a:r>
            <a:endParaRPr lang="en-US" dirty="0"/>
          </a:p>
        </p:txBody>
      </p:sp>
      <p:sp>
        <p:nvSpPr>
          <p:cNvPr id="4" name="Slide Number Placeholder 3"/>
          <p:cNvSpPr>
            <a:spLocks noGrp="1"/>
          </p:cNvSpPr>
          <p:nvPr>
            <p:ph type="sldNum" sz="quarter" idx="10"/>
          </p:nvPr>
        </p:nvSpPr>
        <p:spPr/>
        <p:txBody>
          <a:bodyPr/>
          <a:lstStyle/>
          <a:p>
            <a:fld id="{A7C6E11F-9CBF-491D-BB9B-F997BA390F7C}" type="slidenum">
              <a:rPr lang="en-US" smtClean="0"/>
              <a:t>21</a:t>
            </a:fld>
            <a:endParaRPr lang="en-US"/>
          </a:p>
        </p:txBody>
      </p:sp>
    </p:spTree>
    <p:extLst>
      <p:ext uri="{BB962C8B-B14F-4D97-AF65-F5344CB8AC3E}">
        <p14:creationId xmlns:p14="http://schemas.microsoft.com/office/powerpoint/2010/main" val="7386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A633C6A8-3B07-449C-BE8A-1982817EF575}" type="slidenum">
              <a:rPr lang="en-US" smtClean="0"/>
              <a:pPr/>
              <a:t>22</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marL="228600" indent="-228600">
              <a:lnSpc>
                <a:spcPct val="80000"/>
              </a:lnSpc>
            </a:pPr>
            <a:r>
              <a:rPr lang="en-US" sz="1000" smtClean="0"/>
              <a:t>Use only lean meat.</a:t>
            </a:r>
          </a:p>
          <a:p>
            <a:pPr marL="228600" indent="-228600">
              <a:lnSpc>
                <a:spcPct val="80000"/>
              </a:lnSpc>
            </a:pPr>
            <a:r>
              <a:rPr lang="en-US" sz="1000" smtClean="0"/>
              <a:t>Partially freeze, slice thin.</a:t>
            </a:r>
          </a:p>
          <a:p>
            <a:pPr marL="228600" indent="-228600">
              <a:lnSpc>
                <a:spcPct val="80000"/>
              </a:lnSpc>
            </a:pPr>
            <a:r>
              <a:rPr lang="en-US" sz="1000" smtClean="0"/>
              <a:t>Do not use untreated pork </a:t>
            </a:r>
          </a:p>
          <a:p>
            <a:pPr marL="685800" lvl="1" indent="-228600">
              <a:lnSpc>
                <a:spcPct val="80000"/>
              </a:lnSpc>
            </a:pPr>
            <a:r>
              <a:rPr lang="en-US" sz="1000" smtClean="0"/>
              <a:t>To treat, freeze 6” or less piece at 5</a:t>
            </a:r>
            <a:r>
              <a:rPr lang="en-US" sz="1000" baseline="30000" smtClean="0"/>
              <a:t>o</a:t>
            </a:r>
            <a:r>
              <a:rPr lang="en-US" sz="1000" smtClean="0"/>
              <a:t>F for 20 days.</a:t>
            </a:r>
          </a:p>
          <a:p>
            <a:pPr marL="228600" indent="-228600">
              <a:lnSpc>
                <a:spcPct val="80000"/>
              </a:lnSpc>
            </a:pPr>
            <a:r>
              <a:rPr lang="en-US" sz="1000" smtClean="0"/>
              <a:t>Marinate.</a:t>
            </a:r>
          </a:p>
          <a:p>
            <a:pPr marL="228600" indent="-228600">
              <a:lnSpc>
                <a:spcPct val="80000"/>
              </a:lnSpc>
            </a:pPr>
            <a:r>
              <a:rPr lang="en-US" sz="1000" smtClean="0"/>
              <a:t>Dry when cracks but does not break when cool.</a:t>
            </a:r>
          </a:p>
          <a:p>
            <a:pPr marL="228600" indent="-228600">
              <a:lnSpc>
                <a:spcPct val="80000"/>
              </a:lnSpc>
            </a:pPr>
            <a:r>
              <a:rPr lang="en-US" sz="1000" smtClean="0"/>
              <a:t>Indoor drying only.</a:t>
            </a:r>
          </a:p>
          <a:p>
            <a:pPr marL="228600" indent="-228600">
              <a:lnSpc>
                <a:spcPct val="80000"/>
              </a:lnSpc>
            </a:pPr>
            <a:r>
              <a:rPr lang="en-US" sz="1000" smtClean="0"/>
              <a:t>Warning: Eating jerky that has been dried at low temperatures (140 degrees F or below) may pose bacterial risk.</a:t>
            </a:r>
          </a:p>
          <a:p>
            <a:pPr marL="228600" indent="-228600">
              <a:lnSpc>
                <a:spcPct val="80000"/>
              </a:lnSpc>
            </a:pPr>
            <a:endParaRPr lang="en-US" sz="1000" smtClean="0"/>
          </a:p>
          <a:p>
            <a:pPr marL="228600" indent="-228600">
              <a:lnSpc>
                <a:spcPct val="80000"/>
              </a:lnSpc>
            </a:pPr>
            <a:r>
              <a:rPr lang="en-US" sz="1000" smtClean="0"/>
              <a:t>To reduce risk: Meat should be heated to 160 degrees F.</a:t>
            </a:r>
          </a:p>
          <a:p>
            <a:pPr marL="228600" indent="-228600">
              <a:lnSpc>
                <a:spcPct val="80000"/>
              </a:lnSpc>
            </a:pPr>
            <a:endParaRPr lang="en-US" sz="1000" smtClean="0"/>
          </a:p>
          <a:p>
            <a:pPr marL="228600" indent="-228600">
              <a:lnSpc>
                <a:spcPct val="80000"/>
              </a:lnSpc>
            </a:pPr>
            <a:r>
              <a:rPr lang="en-US" sz="1000" smtClean="0"/>
              <a:t>Safer Preparation of Jerky</a:t>
            </a:r>
          </a:p>
          <a:p>
            <a:pPr marL="228600" indent="-228600">
              <a:lnSpc>
                <a:spcPct val="80000"/>
              </a:lnSpc>
            </a:pPr>
            <a:r>
              <a:rPr lang="en-US" sz="1000" smtClean="0"/>
              <a:t>Two methods of treatment possible:</a:t>
            </a:r>
          </a:p>
          <a:p>
            <a:pPr marL="685800" lvl="1" indent="-228600">
              <a:lnSpc>
                <a:spcPct val="80000"/>
              </a:lnSpc>
              <a:buFontTx/>
              <a:buAutoNum type="arabicPeriod"/>
            </a:pPr>
            <a:r>
              <a:rPr lang="en-US" sz="1000" smtClean="0"/>
              <a:t>Heated prior to drying.</a:t>
            </a:r>
          </a:p>
          <a:p>
            <a:pPr marL="685800" lvl="1" indent="-228600">
              <a:lnSpc>
                <a:spcPct val="80000"/>
              </a:lnSpc>
            </a:pPr>
            <a:r>
              <a:rPr lang="en-US" sz="1000" smtClean="0"/>
              <a:t>Bring refrigerator cold strips and marinade to boiling and boil for 5 minutes.</a:t>
            </a:r>
          </a:p>
          <a:p>
            <a:pPr marL="685800" lvl="1" indent="-228600">
              <a:lnSpc>
                <a:spcPct val="80000"/>
              </a:lnSpc>
            </a:pPr>
            <a:r>
              <a:rPr lang="en-US" sz="1000" smtClean="0"/>
              <a:t>Drain.</a:t>
            </a:r>
          </a:p>
          <a:p>
            <a:pPr marL="685800" lvl="1" indent="-228600">
              <a:lnSpc>
                <a:spcPct val="80000"/>
              </a:lnSpc>
            </a:pPr>
            <a:r>
              <a:rPr lang="en-US" sz="1000" smtClean="0"/>
              <a:t>Place in dehydrator pre-heated to 140</a:t>
            </a:r>
            <a:r>
              <a:rPr lang="en-US" sz="1000" baseline="30000" smtClean="0"/>
              <a:t>o</a:t>
            </a:r>
            <a:r>
              <a:rPr lang="en-US" sz="1000" smtClean="0"/>
              <a:t>F.</a:t>
            </a:r>
          </a:p>
          <a:p>
            <a:pPr marL="685800" lvl="1" indent="-228600">
              <a:lnSpc>
                <a:spcPct val="80000"/>
              </a:lnSpc>
            </a:pPr>
            <a:r>
              <a:rPr lang="en-US" sz="1000" smtClean="0"/>
              <a:t>2. Heated after drying.</a:t>
            </a:r>
          </a:p>
          <a:p>
            <a:pPr marL="685800" lvl="1" indent="-228600">
              <a:lnSpc>
                <a:spcPct val="80000"/>
              </a:lnSpc>
            </a:pPr>
            <a:r>
              <a:rPr lang="en-US" sz="1000" smtClean="0"/>
              <a:t>Pre-heat oven to 275</a:t>
            </a:r>
            <a:r>
              <a:rPr lang="en-US" sz="1000" baseline="30000" smtClean="0"/>
              <a:t>o</a:t>
            </a:r>
            <a:r>
              <a:rPr lang="en-US" sz="1000" smtClean="0"/>
              <a:t>F.</a:t>
            </a:r>
          </a:p>
          <a:p>
            <a:pPr marL="685800" lvl="1" indent="-228600">
              <a:lnSpc>
                <a:spcPct val="80000"/>
              </a:lnSpc>
            </a:pPr>
            <a:r>
              <a:rPr lang="en-US" sz="1000" smtClean="0"/>
              <a:t>Place dried strips on cookie sheet not touching or overlapping.</a:t>
            </a:r>
          </a:p>
          <a:p>
            <a:pPr marL="685800" lvl="1" indent="-228600">
              <a:lnSpc>
                <a:spcPct val="80000"/>
              </a:lnSpc>
            </a:pPr>
            <a:r>
              <a:rPr lang="en-US" sz="1000" smtClean="0"/>
              <a:t>Heat 10 min at 275</a:t>
            </a:r>
            <a:r>
              <a:rPr lang="en-US" sz="1000" baseline="30000" smtClean="0"/>
              <a:t>o</a:t>
            </a:r>
            <a:r>
              <a:rPr lang="en-US" sz="1000" smtClean="0"/>
              <a:t>F.</a:t>
            </a:r>
          </a:p>
          <a:p>
            <a:pPr marL="685800" lvl="1" indent="-228600">
              <a:lnSpc>
                <a:spcPct val="80000"/>
              </a:lnSpc>
            </a:pPr>
            <a:endParaRPr lang="en-US" sz="1000" smtClean="0"/>
          </a:p>
          <a:p>
            <a:pPr marL="685800" lvl="1" indent="-228600">
              <a:lnSpc>
                <a:spcPct val="80000"/>
              </a:lnSpc>
            </a:pPr>
            <a:r>
              <a:rPr lang="en-US" sz="1000" smtClean="0"/>
              <a:t>*These directions work only if directions for thickness of strips were followed.</a:t>
            </a:r>
          </a:p>
          <a:p>
            <a:pPr marL="685800" lvl="1" indent="-228600">
              <a:lnSpc>
                <a:spcPct val="80000"/>
              </a:lnSpc>
            </a:pPr>
            <a:endParaRPr lang="en-US" sz="1000" smtClean="0"/>
          </a:p>
          <a:p>
            <a:pPr marL="228600" indent="-228600">
              <a:lnSpc>
                <a:spcPct val="80000"/>
              </a:lnSpc>
            </a:pPr>
            <a:endParaRPr lang="en-US" sz="1000" smtClean="0"/>
          </a:p>
        </p:txBody>
      </p:sp>
      <p:sp>
        <p:nvSpPr>
          <p:cNvPr id="2" name="Date Placeholder 1"/>
          <p:cNvSpPr>
            <a:spLocks noGrp="1"/>
          </p:cNvSpPr>
          <p:nvPr>
            <p:ph type="dt" idx="10"/>
          </p:nvPr>
        </p:nvSpPr>
        <p:spPr/>
        <p:txBody>
          <a:bodyPr/>
          <a:lstStyle/>
          <a:p>
            <a:pPr>
              <a:defRPr/>
            </a:pPr>
            <a:fld id="{81BDAE1E-440E-44D5-A224-DAD268D622A7}" type="datetime1">
              <a:rPr lang="en-US" smtClean="0"/>
              <a:t>4/21/2017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smtClean="0"/>
              <a:t>Some can be used fresh or they can be canned for later use.</a:t>
            </a:r>
          </a:p>
        </p:txBody>
      </p:sp>
      <p:sp>
        <p:nvSpPr>
          <p:cNvPr id="139268" name="Slide Number Placeholder 3"/>
          <p:cNvSpPr>
            <a:spLocks noGrp="1"/>
          </p:cNvSpPr>
          <p:nvPr>
            <p:ph type="sldNum" sz="quarter" idx="5"/>
          </p:nvPr>
        </p:nvSpPr>
        <p:spPr>
          <a:noFill/>
        </p:spPr>
        <p:txBody>
          <a:bodyPr/>
          <a:lstStyle/>
          <a:p>
            <a:fld id="{A8A76FD4-741E-4DC7-BEE7-5193D50080D7}" type="slidenum">
              <a:rPr lang="en-US" smtClean="0"/>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t>Tips on using pressure canners and water bath canners can be found on the Rapid Response Center web site at http://www.rrc.ksu.edu/DesktopDefault.aspx?tabid=28 under “Other Resources.”</a:t>
            </a:r>
          </a:p>
          <a:p>
            <a:endParaRPr lang="en-US" smtClean="0"/>
          </a:p>
          <a:p>
            <a:r>
              <a:rPr lang="en-US" smtClean="0"/>
              <a:t>The Ball Blue Book and So Easy to Preserve also give good instructions.</a:t>
            </a:r>
          </a:p>
          <a:p>
            <a:endParaRPr lang="en-US" smtClean="0"/>
          </a:p>
          <a:p>
            <a:r>
              <a:rPr lang="en-US" smtClean="0"/>
              <a:t>All vegetables and meats MUST be pressure canned.</a:t>
            </a:r>
          </a:p>
          <a:p>
            <a:endParaRPr lang="en-US" smtClean="0"/>
          </a:p>
          <a:p>
            <a:r>
              <a:rPr lang="en-US" smtClean="0"/>
              <a:t>Fruits, pickles, jams and jellies are water bath canned.</a:t>
            </a:r>
          </a:p>
          <a:p>
            <a:endParaRPr lang="en-US" smtClean="0"/>
          </a:p>
          <a:p>
            <a:r>
              <a:rPr lang="en-US" smtClean="0"/>
              <a:t>Tomatoes and fruits could also be pressure canned.  For fruits, see p. 49 of So Easy to Preserve.  Tomato recipes give recommdations for both methods.</a:t>
            </a:r>
          </a:p>
          <a:p>
            <a:endParaRPr lang="en-US" smtClean="0"/>
          </a:p>
          <a:p>
            <a:r>
              <a:rPr lang="en-US" smtClean="0"/>
              <a:t>Always read manuals before using!</a:t>
            </a:r>
          </a:p>
        </p:txBody>
      </p:sp>
      <p:sp>
        <p:nvSpPr>
          <p:cNvPr id="140292" name="Slide Number Placeholder 3"/>
          <p:cNvSpPr>
            <a:spLocks noGrp="1"/>
          </p:cNvSpPr>
          <p:nvPr>
            <p:ph type="sldNum" sz="quarter" idx="5"/>
          </p:nvPr>
        </p:nvSpPr>
        <p:spPr>
          <a:noFill/>
        </p:spPr>
        <p:txBody>
          <a:bodyPr/>
          <a:lstStyle/>
          <a:p>
            <a:fld id="{5997A14C-6B6A-4BDE-A9F5-3F6426C86BF9}"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p>
        </p:txBody>
      </p:sp>
      <p:sp>
        <p:nvSpPr>
          <p:cNvPr id="141316" name="Slide Number Placeholder 3"/>
          <p:cNvSpPr>
            <a:spLocks noGrp="1"/>
          </p:cNvSpPr>
          <p:nvPr>
            <p:ph type="sldNum" sz="quarter" idx="5"/>
          </p:nvPr>
        </p:nvSpPr>
        <p:spPr>
          <a:noFill/>
        </p:spPr>
        <p:txBody>
          <a:bodyPr/>
          <a:lstStyle/>
          <a:p>
            <a:fld id="{7ADABB42-D24E-4B66-AC3A-A3DCA265CBCD}"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Ball and Kerr products are owned by Jarden Home Brands http://www.freshpreserving.com</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22222" indent="-277778">
              <a:defRPr>
                <a:solidFill>
                  <a:schemeClr val="tx1"/>
                </a:solidFill>
                <a:latin typeface="Times New Roman" pitchFamily="18" charset="0"/>
              </a:defRPr>
            </a:lvl2pPr>
            <a:lvl3pPr marL="1111110" indent="-222222">
              <a:defRPr>
                <a:solidFill>
                  <a:schemeClr val="tx1"/>
                </a:solidFill>
                <a:latin typeface="Times New Roman" pitchFamily="18" charset="0"/>
              </a:defRPr>
            </a:lvl3pPr>
            <a:lvl4pPr marL="1555554" indent="-222222">
              <a:defRPr>
                <a:solidFill>
                  <a:schemeClr val="tx1"/>
                </a:solidFill>
                <a:latin typeface="Times New Roman" pitchFamily="18" charset="0"/>
              </a:defRPr>
            </a:lvl4pPr>
            <a:lvl5pPr marL="1999999" indent="-222222">
              <a:defRPr>
                <a:solidFill>
                  <a:schemeClr val="tx1"/>
                </a:solidFill>
                <a:latin typeface="Times New Roman" pitchFamily="18" charset="0"/>
              </a:defRPr>
            </a:lvl5pPr>
            <a:lvl6pPr marL="2444443" indent="-222222" eaLnBrk="0" fontAlgn="base" hangingPunct="0">
              <a:spcBef>
                <a:spcPct val="0"/>
              </a:spcBef>
              <a:spcAft>
                <a:spcPct val="0"/>
              </a:spcAft>
              <a:defRPr>
                <a:solidFill>
                  <a:schemeClr val="tx1"/>
                </a:solidFill>
                <a:latin typeface="Times New Roman" pitchFamily="18" charset="0"/>
              </a:defRPr>
            </a:lvl6pPr>
            <a:lvl7pPr marL="2888887" indent="-222222" eaLnBrk="0" fontAlgn="base" hangingPunct="0">
              <a:spcBef>
                <a:spcPct val="0"/>
              </a:spcBef>
              <a:spcAft>
                <a:spcPct val="0"/>
              </a:spcAft>
              <a:defRPr>
                <a:solidFill>
                  <a:schemeClr val="tx1"/>
                </a:solidFill>
                <a:latin typeface="Times New Roman" pitchFamily="18" charset="0"/>
              </a:defRPr>
            </a:lvl7pPr>
            <a:lvl8pPr marL="3333331" indent="-222222" eaLnBrk="0" fontAlgn="base" hangingPunct="0">
              <a:spcBef>
                <a:spcPct val="0"/>
              </a:spcBef>
              <a:spcAft>
                <a:spcPct val="0"/>
              </a:spcAft>
              <a:defRPr>
                <a:solidFill>
                  <a:schemeClr val="tx1"/>
                </a:solidFill>
                <a:latin typeface="Times New Roman" pitchFamily="18" charset="0"/>
              </a:defRPr>
            </a:lvl8pPr>
            <a:lvl9pPr marL="3777775" indent="-222222" eaLnBrk="0" fontAlgn="base" hangingPunct="0">
              <a:spcBef>
                <a:spcPct val="0"/>
              </a:spcBef>
              <a:spcAft>
                <a:spcPct val="0"/>
              </a:spcAft>
              <a:defRPr>
                <a:solidFill>
                  <a:schemeClr val="tx1"/>
                </a:solidFill>
                <a:latin typeface="Times New Roman" pitchFamily="18" charset="0"/>
              </a:defRPr>
            </a:lvl9pPr>
          </a:lstStyle>
          <a:p>
            <a:fld id="{440AFB87-AA68-4AA9-9112-E1ECB748AF03}" type="slidenum">
              <a:rPr lang="en-US" altLang="en-US" smtClean="0"/>
              <a:pPr/>
              <a:t>13</a:t>
            </a:fld>
            <a:endParaRPr lang="en-US" altLang="en-US" smtClean="0"/>
          </a:p>
        </p:txBody>
      </p:sp>
      <p:sp>
        <p:nvSpPr>
          <p:cNvPr id="15872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22222" indent="-277778">
              <a:defRPr>
                <a:solidFill>
                  <a:schemeClr val="tx1"/>
                </a:solidFill>
                <a:latin typeface="Times New Roman" pitchFamily="18" charset="0"/>
              </a:defRPr>
            </a:lvl2pPr>
            <a:lvl3pPr marL="1111110" indent="-222222">
              <a:defRPr>
                <a:solidFill>
                  <a:schemeClr val="tx1"/>
                </a:solidFill>
                <a:latin typeface="Times New Roman" pitchFamily="18" charset="0"/>
              </a:defRPr>
            </a:lvl3pPr>
            <a:lvl4pPr marL="1555554" indent="-222222">
              <a:defRPr>
                <a:solidFill>
                  <a:schemeClr val="tx1"/>
                </a:solidFill>
                <a:latin typeface="Times New Roman" pitchFamily="18" charset="0"/>
              </a:defRPr>
            </a:lvl4pPr>
            <a:lvl5pPr marL="1999999" indent="-222222">
              <a:defRPr>
                <a:solidFill>
                  <a:schemeClr val="tx1"/>
                </a:solidFill>
                <a:latin typeface="Times New Roman" pitchFamily="18" charset="0"/>
              </a:defRPr>
            </a:lvl5pPr>
            <a:lvl6pPr marL="2444443" indent="-222222" eaLnBrk="0" fontAlgn="base" hangingPunct="0">
              <a:spcBef>
                <a:spcPct val="0"/>
              </a:spcBef>
              <a:spcAft>
                <a:spcPct val="0"/>
              </a:spcAft>
              <a:defRPr>
                <a:solidFill>
                  <a:schemeClr val="tx1"/>
                </a:solidFill>
                <a:latin typeface="Times New Roman" pitchFamily="18" charset="0"/>
              </a:defRPr>
            </a:lvl6pPr>
            <a:lvl7pPr marL="2888887" indent="-222222" eaLnBrk="0" fontAlgn="base" hangingPunct="0">
              <a:spcBef>
                <a:spcPct val="0"/>
              </a:spcBef>
              <a:spcAft>
                <a:spcPct val="0"/>
              </a:spcAft>
              <a:defRPr>
                <a:solidFill>
                  <a:schemeClr val="tx1"/>
                </a:solidFill>
                <a:latin typeface="Times New Roman" pitchFamily="18" charset="0"/>
              </a:defRPr>
            </a:lvl7pPr>
            <a:lvl8pPr marL="3333331" indent="-222222" eaLnBrk="0" fontAlgn="base" hangingPunct="0">
              <a:spcBef>
                <a:spcPct val="0"/>
              </a:spcBef>
              <a:spcAft>
                <a:spcPct val="0"/>
              </a:spcAft>
              <a:defRPr>
                <a:solidFill>
                  <a:schemeClr val="tx1"/>
                </a:solidFill>
                <a:latin typeface="Times New Roman" pitchFamily="18" charset="0"/>
              </a:defRPr>
            </a:lvl8pPr>
            <a:lvl9pPr marL="3777775" indent="-222222" eaLnBrk="0" fontAlgn="base" hangingPunct="0">
              <a:spcBef>
                <a:spcPct val="0"/>
              </a:spcBef>
              <a:spcAft>
                <a:spcPct val="0"/>
              </a:spcAft>
              <a:defRPr>
                <a:solidFill>
                  <a:schemeClr val="tx1"/>
                </a:solidFill>
                <a:latin typeface="Times New Roman" pitchFamily="18" charset="0"/>
              </a:defRPr>
            </a:lvl9pPr>
          </a:lstStyle>
          <a:p>
            <a:fld id="{20298679-DFFC-4165-967E-07C5A4279349}" type="datetime1">
              <a:rPr lang="en-US" altLang="en-US" smtClean="0"/>
              <a:pPr/>
              <a:t>4/21/2017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BDF35DF2-1721-4B0F-B64F-F1298949C8EC}" type="slidenum">
              <a:rPr lang="en-US" altLang="en-US" smtClean="0"/>
              <a:pPr/>
              <a:t>14</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smtClean="0"/>
              <a:t>If jars are too full, the contents may boil out during processing.  Food pieces can get caught under the lid sealing compound and prevent lid from sealing.</a:t>
            </a:r>
          </a:p>
          <a:p>
            <a:endParaRPr lang="en-US" smtClean="0"/>
          </a:p>
          <a:p>
            <a:r>
              <a:rPr lang="en-US" smtClean="0"/>
              <a:t>Too much headspace can leave excess air in the jar and prevent a tight seal</a:t>
            </a:r>
          </a:p>
          <a:p>
            <a:endParaRPr lang="en-US" smtClean="0"/>
          </a:p>
          <a:p>
            <a:r>
              <a:rPr lang="en-US" smtClean="0"/>
              <a:t>In general…</a:t>
            </a:r>
          </a:p>
          <a:p>
            <a:r>
              <a:rPr lang="en-US" smtClean="0"/>
              <a:t>1 inch headspace for vegetables and meats</a:t>
            </a:r>
          </a:p>
          <a:p>
            <a:r>
              <a:rPr lang="en-US" smtClean="0"/>
              <a:t>½ inch headspace for pickles, relishes, fruits and tomatoes</a:t>
            </a:r>
          </a:p>
          <a:p>
            <a:r>
              <a:rPr lang="en-US" smtClean="0"/>
              <a:t>¼ inch headspace for juices, jams, jellies</a:t>
            </a:r>
          </a:p>
          <a:p>
            <a:endParaRPr lang="en-US" smtClean="0"/>
          </a:p>
          <a:p>
            <a:r>
              <a:rPr lang="en-US" smtClean="0"/>
              <a:t>Always use headspace recommended in tested recipes.</a:t>
            </a:r>
          </a:p>
        </p:txBody>
      </p:sp>
      <p:sp>
        <p:nvSpPr>
          <p:cNvPr id="156676" name="Slide Number Placeholder 3"/>
          <p:cNvSpPr>
            <a:spLocks noGrp="1"/>
          </p:cNvSpPr>
          <p:nvPr>
            <p:ph type="sldNum" sz="quarter" idx="5"/>
          </p:nvPr>
        </p:nvSpPr>
        <p:spPr>
          <a:noFill/>
        </p:spPr>
        <p:txBody>
          <a:bodyPr/>
          <a:lstStyle/>
          <a:p>
            <a:fld id="{CA68B378-B821-428C-B4EA-351A0E950C08}"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dirty="0" smtClean="0"/>
              <a:t>Recipes in So Easy to Preserve are based on an altitude of 0 – 1,000 feet.  Tables are provided in each section to adjust for higher altitudes.</a:t>
            </a:r>
          </a:p>
          <a:p>
            <a:endParaRPr lang="en-US" dirty="0" smtClean="0"/>
          </a:p>
          <a:p>
            <a:r>
              <a:rPr lang="en-US" dirty="0" smtClean="0"/>
              <a:t>The Ball Blue Book recipes are based on an altitude of 0-1,000 feet.  See chart on page 5 to adjust for higher altitudes.</a:t>
            </a:r>
          </a:p>
        </p:txBody>
      </p:sp>
      <p:sp>
        <p:nvSpPr>
          <p:cNvPr id="158724" name="Slide Number Placeholder 3"/>
          <p:cNvSpPr>
            <a:spLocks noGrp="1"/>
          </p:cNvSpPr>
          <p:nvPr>
            <p:ph type="sldNum" sz="quarter" idx="5"/>
          </p:nvPr>
        </p:nvSpPr>
        <p:spPr>
          <a:noFill/>
        </p:spPr>
        <p:txBody>
          <a:bodyPr/>
          <a:lstStyle/>
          <a:p>
            <a:fld id="{22BC8672-8C29-43B4-9BB0-796FB0D5C82F}"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smtClean="0"/>
          </a:p>
        </p:txBody>
      </p:sp>
      <p:sp>
        <p:nvSpPr>
          <p:cNvPr id="159748" name="Slide Number Placeholder 3"/>
          <p:cNvSpPr>
            <a:spLocks noGrp="1"/>
          </p:cNvSpPr>
          <p:nvPr>
            <p:ph type="sldNum" sz="quarter" idx="5"/>
          </p:nvPr>
        </p:nvSpPr>
        <p:spPr>
          <a:noFill/>
        </p:spPr>
        <p:txBody>
          <a:bodyPr/>
          <a:lstStyle/>
          <a:p>
            <a:fld id="{36CE2BB4-6817-4A9C-8ABF-69102C25CC1D}"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3450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07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06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21336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21336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4267200"/>
            <a:ext cx="77724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3A0097D8-C108-41CC-8CE2-DD17A997678A}" type="slidenum">
              <a:rPr lang="en-US"/>
              <a:pPr>
                <a:defRPr/>
              </a:pPr>
              <a:t>‹#›</a:t>
            </a:fld>
            <a:endParaRPr lang="en-US"/>
          </a:p>
        </p:txBody>
      </p:sp>
    </p:spTree>
    <p:extLst>
      <p:ext uri="{BB962C8B-B14F-4D97-AF65-F5344CB8AC3E}">
        <p14:creationId xmlns:p14="http://schemas.microsoft.com/office/powerpoint/2010/main" val="130886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1336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21336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267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F8D64487-311B-4882-A5BC-EA3E77F9BE58}" type="slidenum">
              <a:rPr lang="en-US"/>
              <a:pPr>
                <a:defRPr/>
              </a:pPr>
              <a:t>‹#›</a:t>
            </a:fld>
            <a:endParaRPr lang="en-US"/>
          </a:p>
        </p:txBody>
      </p:sp>
    </p:spTree>
    <p:extLst>
      <p:ext uri="{BB962C8B-B14F-4D97-AF65-F5344CB8AC3E}">
        <p14:creationId xmlns:p14="http://schemas.microsoft.com/office/powerpoint/2010/main" val="182661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1336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21336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F25D691A-E7DD-4F1C-AE94-924ABBC557D0}" type="slidenum">
              <a:rPr lang="en-US"/>
              <a:pPr>
                <a:defRPr/>
              </a:pPr>
              <a:t>‹#›</a:t>
            </a:fld>
            <a:endParaRPr lang="en-US"/>
          </a:p>
        </p:txBody>
      </p:sp>
    </p:spTree>
    <p:extLst>
      <p:ext uri="{BB962C8B-B14F-4D97-AF65-F5344CB8AC3E}">
        <p14:creationId xmlns:p14="http://schemas.microsoft.com/office/powerpoint/2010/main" val="2115284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133600"/>
            <a:ext cx="77724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267200"/>
            <a:ext cx="77724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B794D2BB-0A77-4853-AF40-1FDD15B5A65B}" type="slidenum">
              <a:rPr lang="en-US"/>
              <a:pPr>
                <a:defRPr/>
              </a:pPr>
              <a:t>‹#›</a:t>
            </a:fld>
            <a:endParaRPr lang="en-US"/>
          </a:p>
        </p:txBody>
      </p:sp>
    </p:spTree>
    <p:extLst>
      <p:ext uri="{BB962C8B-B14F-4D97-AF65-F5344CB8AC3E}">
        <p14:creationId xmlns:p14="http://schemas.microsoft.com/office/powerpoint/2010/main" val="214662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98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8107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74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5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B534A89-6075-4246-A452-F76099BF550A}" type="datetimeFigureOut">
              <a:rPr lang="en-US" smtClean="0"/>
              <a:t>4/21/2017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0ACA2D-5A55-4E09-B86E-74D8986D172B}" type="slidenum">
              <a:rPr lang="en-US" smtClean="0"/>
              <a:t>‹#›</a:t>
            </a:fld>
            <a:endParaRPr lang="en-US"/>
          </a:p>
        </p:txBody>
      </p:sp>
    </p:spTree>
    <p:extLst>
      <p:ext uri="{BB962C8B-B14F-4D97-AF65-F5344CB8AC3E}">
        <p14:creationId xmlns:p14="http://schemas.microsoft.com/office/powerpoint/2010/main" val="85125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68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07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26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566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hyperlink" Target="http://geonames.usgs.gov/pls/gnispubli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ksre.ksu.edu/bookstore/pubs/MF317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hyperlink" Target="http://www.ksre.ksu.edu/bookstore/pubs/MF3171.pdf" TargetMode="External"/><Relationship Id="rId4" Type="http://schemas.openxmlformats.org/officeDocument/2006/relationships/image" Target="../media/image43.wmf"/><Relationship Id="rId9" Type="http://schemas.openxmlformats.org/officeDocument/2006/relationships/hyperlink" Target="http://nchfp.uga.edu/publications/nchfp/factsheets/salsa.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nchfp.uga.edu/how/dry/jerky.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www.ksre.ksu.edu/bookstore/pubs/MF3173.pdf" TargetMode="Externa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hyperlink" Target="http://www.kansas4-h.org/events-activities/fairs/kansas-state-fair/"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kansas4-h.org/events-activities/fairs/kansas-state-fair/index.html" TargetMode="External"/><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nchfp.uga.edu/" TargetMode="External"/><Relationship Id="rId3" Type="http://schemas.openxmlformats.org/officeDocument/2006/relationships/hyperlink" Target="http://nchfp.uga.edu/putitup.html" TargetMode="External"/><Relationship Id="rId7" Type="http://schemas.openxmlformats.org/officeDocument/2006/relationships/image" Target="../media/image59.gif"/><Relationship Id="rId2" Type="http://schemas.openxmlformats.org/officeDocument/2006/relationships/image" Target="../media/image57.jpeg"/><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hyperlink" Target="http://www.ksre.ksu.edu/bookstore/pubs/MF3170.pdf" TargetMode="External"/><Relationship Id="rId4" Type="http://schemas.openxmlformats.org/officeDocument/2006/relationships/hyperlink" Target="http://www.rrc.ksu.edu/p.aspx?tabid=18" TargetMode="External"/><Relationship Id="rId9" Type="http://schemas.openxmlformats.org/officeDocument/2006/relationships/image" Target="../media/image60.jpg"/></Relationships>
</file>

<file path=ppt/slides/_rels/slide2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dc.gov/features/homecanni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anose="0208090404030B020404" pitchFamily="18" charset="0"/>
              </a:rPr>
              <a:t>Just Because It Seals, Doesn’t Mean It’s Safe!</a:t>
            </a:r>
            <a:endParaRPr lang="en-US" dirty="0">
              <a:latin typeface="Cooper Black" panose="0208090404030B020404" pitchFamily="18" charset="0"/>
            </a:endParaRPr>
          </a:p>
        </p:txBody>
      </p:sp>
      <p:sp>
        <p:nvSpPr>
          <p:cNvPr id="3" name="Subtitle 2"/>
          <p:cNvSpPr>
            <a:spLocks noGrp="1"/>
          </p:cNvSpPr>
          <p:nvPr>
            <p:ph type="subTitle" idx="1"/>
          </p:nvPr>
        </p:nvSpPr>
        <p:spPr>
          <a:xfrm>
            <a:off x="4786875" y="2980492"/>
            <a:ext cx="3731665" cy="2580430"/>
          </a:xfrm>
        </p:spPr>
        <p:txBody>
          <a:bodyPr/>
          <a:lstStyle/>
          <a:p>
            <a:r>
              <a:rPr lang="en-US" dirty="0"/>
              <a:t>Food Safety for Fair </a:t>
            </a:r>
            <a:r>
              <a:rPr lang="en-US" dirty="0" smtClean="0"/>
              <a:t>Exhibits and Home</a:t>
            </a:r>
          </a:p>
          <a:p>
            <a:endParaRPr lang="en-US" dirty="0"/>
          </a:p>
          <a:p>
            <a:r>
              <a:rPr lang="en-US" dirty="0"/>
              <a:t>Karen Blakeslee, M.S.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55" y="2442365"/>
            <a:ext cx="4260397" cy="3201315"/>
          </a:xfrm>
          <a:prstGeom prst="rect">
            <a:avLst/>
          </a:prstGeom>
        </p:spPr>
      </p:pic>
    </p:spTree>
    <p:extLst>
      <p:ext uri="{BB962C8B-B14F-4D97-AF65-F5344CB8AC3E}">
        <p14:creationId xmlns:p14="http://schemas.microsoft.com/office/powerpoint/2010/main" val="3608986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altLang="en-US" smtClean="0"/>
              <a:t>Unsafe Processing</a:t>
            </a:r>
          </a:p>
        </p:txBody>
      </p:sp>
      <p:pic>
        <p:nvPicPr>
          <p:cNvPr id="20483" name="Picture 2" descr="DO NOT can food in a dishwasher - here's wh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152525"/>
            <a:ext cx="20891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DO NOT can food in the oven -- here's wh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1390650"/>
            <a:ext cx="281463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http://1.bp.blogspot.com/-FZTWE2sPrrA/Ul7hmoOoBzI/AAAAAAAAIpM/YQSJpCkPvGo/s1600/PA0502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838" y="3813175"/>
            <a:ext cx="29940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http://reluctantentertainer.com/wp-content/uploads/2011/07/DSC552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1379538"/>
            <a:ext cx="28844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http://ecx.images-amazon.com/images/I/415859xKPRL._SX3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900488"/>
            <a:ext cx="225266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1"/>
          <p:cNvSpPr txBox="1">
            <a:spLocks noChangeArrowheads="1"/>
          </p:cNvSpPr>
          <p:nvPr/>
        </p:nvSpPr>
        <p:spPr bwMode="auto">
          <a:xfrm>
            <a:off x="701675" y="2670175"/>
            <a:ext cx="129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Times New Roman" pitchFamily="18" charset="0"/>
              </a:rPr>
              <a:t>Dishwasher</a:t>
            </a:r>
          </a:p>
        </p:txBody>
      </p:sp>
      <p:sp>
        <p:nvSpPr>
          <p:cNvPr id="20489" name="TextBox 9"/>
          <p:cNvSpPr txBox="1">
            <a:spLocks noChangeArrowheads="1"/>
          </p:cNvSpPr>
          <p:nvPr/>
        </p:nvSpPr>
        <p:spPr bwMode="auto">
          <a:xfrm>
            <a:off x="3608388" y="2832100"/>
            <a:ext cx="2054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Oven or Microwave</a:t>
            </a:r>
          </a:p>
        </p:txBody>
      </p:sp>
      <p:sp>
        <p:nvSpPr>
          <p:cNvPr id="20490" name="TextBox 10"/>
          <p:cNvSpPr txBox="1">
            <a:spLocks noChangeArrowheads="1"/>
          </p:cNvSpPr>
          <p:nvPr/>
        </p:nvSpPr>
        <p:spPr bwMode="auto">
          <a:xfrm>
            <a:off x="6448425" y="2370138"/>
            <a:ext cx="214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Open Kettle Canning</a:t>
            </a:r>
          </a:p>
        </p:txBody>
      </p:sp>
      <p:sp>
        <p:nvSpPr>
          <p:cNvPr id="20491" name="TextBox 12"/>
          <p:cNvSpPr txBox="1">
            <a:spLocks noChangeArrowheads="1"/>
          </p:cNvSpPr>
          <p:nvPr/>
        </p:nvSpPr>
        <p:spPr bwMode="auto">
          <a:xfrm>
            <a:off x="928688" y="5441950"/>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Times New Roman" pitchFamily="18" charset="0"/>
              </a:rPr>
              <a:t>Pressure Cooker</a:t>
            </a:r>
          </a:p>
        </p:txBody>
      </p:sp>
      <p:sp>
        <p:nvSpPr>
          <p:cNvPr id="20492" name="TextBox 13"/>
          <p:cNvSpPr txBox="1">
            <a:spLocks noChangeArrowheads="1"/>
          </p:cNvSpPr>
          <p:nvPr/>
        </p:nvSpPr>
        <p:spPr bwMode="auto">
          <a:xfrm>
            <a:off x="3952875" y="4264025"/>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Sun Canning</a:t>
            </a:r>
          </a:p>
        </p:txBody>
      </p:sp>
      <p:sp>
        <p:nvSpPr>
          <p:cNvPr id="20493" name="TextBox 14"/>
          <p:cNvSpPr txBox="1">
            <a:spLocks noChangeArrowheads="1"/>
          </p:cNvSpPr>
          <p:nvPr/>
        </p:nvSpPr>
        <p:spPr bwMode="auto">
          <a:xfrm>
            <a:off x="6819900" y="5426075"/>
            <a:ext cx="1611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Steam Canning</a:t>
            </a:r>
          </a:p>
        </p:txBody>
      </p:sp>
      <p:pic>
        <p:nvPicPr>
          <p:cNvPr id="20494"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24650" y="4014788"/>
            <a:ext cx="22669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Box 15"/>
          <p:cNvSpPr txBox="1">
            <a:spLocks noChangeArrowheads="1"/>
          </p:cNvSpPr>
          <p:nvPr/>
        </p:nvSpPr>
        <p:spPr bwMode="auto">
          <a:xfrm>
            <a:off x="7137400" y="558800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Times New Roman" pitchFamily="18" charset="0"/>
              </a:rPr>
              <a:t>Slow Cooker</a:t>
            </a:r>
          </a:p>
        </p:txBody>
      </p:sp>
    </p:spTree>
    <p:extLst>
      <p:ext uri="{BB962C8B-B14F-4D97-AF65-F5344CB8AC3E}">
        <p14:creationId xmlns:p14="http://schemas.microsoft.com/office/powerpoint/2010/main" val="3659544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solidFill>
                  <a:schemeClr val="tx1"/>
                </a:solidFill>
              </a:rPr>
              <a:t>Canning Equipment</a:t>
            </a:r>
          </a:p>
        </p:txBody>
      </p:sp>
      <p:pic>
        <p:nvPicPr>
          <p:cNvPr id="26627" name="Picture 4" descr="pressure"/>
          <p:cNvPicPr>
            <a:picLocks noChangeAspect="1" noChangeArrowheads="1"/>
          </p:cNvPicPr>
          <p:nvPr/>
        </p:nvPicPr>
        <p:blipFill>
          <a:blip r:embed="rId3" cstate="print"/>
          <a:srcRect/>
          <a:stretch>
            <a:fillRect/>
          </a:stretch>
        </p:blipFill>
        <p:spPr bwMode="auto">
          <a:xfrm>
            <a:off x="684213" y="1620838"/>
            <a:ext cx="3927475" cy="4176712"/>
          </a:xfrm>
          <a:prstGeom prst="rect">
            <a:avLst/>
          </a:prstGeom>
          <a:noFill/>
          <a:ln w="9525">
            <a:solidFill>
              <a:srgbClr val="000000"/>
            </a:solidFill>
            <a:miter lim="800000"/>
            <a:headEnd/>
            <a:tailEnd/>
          </a:ln>
        </p:spPr>
      </p:pic>
      <p:pic>
        <p:nvPicPr>
          <p:cNvPr id="26628" name="Picture 5" descr="waterbath"/>
          <p:cNvPicPr>
            <a:picLocks noChangeAspect="1" noChangeArrowheads="1"/>
          </p:cNvPicPr>
          <p:nvPr/>
        </p:nvPicPr>
        <p:blipFill>
          <a:blip r:embed="rId4" cstate="print"/>
          <a:srcRect/>
          <a:stretch>
            <a:fillRect/>
          </a:stretch>
        </p:blipFill>
        <p:spPr bwMode="auto">
          <a:xfrm>
            <a:off x="4764088" y="1614488"/>
            <a:ext cx="3997325" cy="4191000"/>
          </a:xfrm>
          <a:prstGeom prst="rect">
            <a:avLst/>
          </a:prstGeom>
          <a:noFill/>
          <a:ln w="9525">
            <a:solidFill>
              <a:srgbClr val="000000"/>
            </a:solidFill>
            <a:miter lim="800000"/>
            <a:headEnd/>
            <a:tailEnd/>
          </a:ln>
        </p:spPr>
      </p:pic>
      <p:sp>
        <p:nvSpPr>
          <p:cNvPr id="26629" name="Text Box 6"/>
          <p:cNvSpPr txBox="1">
            <a:spLocks noChangeArrowheads="1"/>
          </p:cNvSpPr>
          <p:nvPr/>
        </p:nvSpPr>
        <p:spPr bwMode="auto">
          <a:xfrm>
            <a:off x="984250" y="5729288"/>
            <a:ext cx="4603750" cy="366712"/>
          </a:xfrm>
          <a:prstGeom prst="rect">
            <a:avLst/>
          </a:prstGeom>
          <a:noFill/>
          <a:ln w="9525">
            <a:noFill/>
            <a:miter lim="800000"/>
            <a:headEnd/>
            <a:tailEnd/>
          </a:ln>
        </p:spPr>
        <p:txBody>
          <a:bodyPr wrap="none">
            <a:spAutoFit/>
          </a:bodyPr>
          <a:lstStyle/>
          <a:p>
            <a:r>
              <a:rPr lang="en-US">
                <a:latin typeface="Arial" charset="0"/>
              </a:rPr>
              <a:t>Pressure Canner – Dial or Weighted Gauge</a:t>
            </a:r>
          </a:p>
        </p:txBody>
      </p:sp>
      <p:sp>
        <p:nvSpPr>
          <p:cNvPr id="26630" name="Text Box 7"/>
          <p:cNvSpPr txBox="1">
            <a:spLocks noChangeArrowheads="1"/>
          </p:cNvSpPr>
          <p:nvPr/>
        </p:nvSpPr>
        <p:spPr bwMode="auto">
          <a:xfrm>
            <a:off x="6546850" y="5729288"/>
            <a:ext cx="2139950" cy="366712"/>
          </a:xfrm>
          <a:prstGeom prst="rect">
            <a:avLst/>
          </a:prstGeom>
          <a:noFill/>
          <a:ln w="9525">
            <a:noFill/>
            <a:miter lim="800000"/>
            <a:headEnd/>
            <a:tailEnd/>
          </a:ln>
        </p:spPr>
        <p:txBody>
          <a:bodyPr wrap="none">
            <a:spAutoFit/>
          </a:bodyPr>
          <a:lstStyle/>
          <a:p>
            <a:r>
              <a:rPr lang="en-US">
                <a:latin typeface="Arial" charset="0"/>
              </a:rPr>
              <a:t>Water Bath Canner</a:t>
            </a:r>
          </a:p>
        </p:txBody>
      </p:sp>
      <p:sp>
        <p:nvSpPr>
          <p:cNvPr id="26631" name="Text Box 8"/>
          <p:cNvSpPr txBox="1">
            <a:spLocks noChangeArrowheads="1"/>
          </p:cNvSpPr>
          <p:nvPr/>
        </p:nvSpPr>
        <p:spPr bwMode="auto">
          <a:xfrm>
            <a:off x="6704013" y="990600"/>
            <a:ext cx="2058987" cy="517525"/>
          </a:xfrm>
          <a:prstGeom prst="rect">
            <a:avLst/>
          </a:prstGeom>
          <a:noFill/>
          <a:ln w="9525">
            <a:noFill/>
            <a:miter lim="800000"/>
            <a:headEnd/>
            <a:tailEnd/>
          </a:ln>
        </p:spPr>
        <p:txBody>
          <a:bodyPr wrap="none">
            <a:spAutoFit/>
          </a:bodyPr>
          <a:lstStyle/>
          <a:p>
            <a:r>
              <a:rPr lang="en-US" sz="1400">
                <a:latin typeface="Arial" charset="0"/>
              </a:rPr>
              <a:t>USDA Complete Guide </a:t>
            </a:r>
          </a:p>
          <a:p>
            <a:r>
              <a:rPr lang="en-US" sz="1400">
                <a:latin typeface="Arial" charset="0"/>
              </a:rPr>
              <a:t>To Home Canning</a:t>
            </a:r>
          </a:p>
        </p:txBody>
      </p:sp>
    </p:spTree>
    <p:extLst>
      <p:ext uri="{BB962C8B-B14F-4D97-AF65-F5344CB8AC3E}">
        <p14:creationId xmlns:p14="http://schemas.microsoft.com/office/powerpoint/2010/main" val="414015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19200" y="0"/>
            <a:ext cx="7772400" cy="1143000"/>
          </a:xfrm>
        </p:spPr>
        <p:txBody>
          <a:bodyPr/>
          <a:lstStyle/>
          <a:p>
            <a:pPr eaLnBrk="1" hangingPunct="1"/>
            <a:r>
              <a:rPr lang="en-US" dirty="0" smtClean="0">
                <a:solidFill>
                  <a:schemeClr val="tx1"/>
                </a:solidFill>
              </a:rPr>
              <a:t>Pressure Gauge Testing</a:t>
            </a:r>
          </a:p>
        </p:txBody>
      </p:sp>
      <p:pic>
        <p:nvPicPr>
          <p:cNvPr id="27651" name="Picture 6" descr="dial_gauge1"/>
          <p:cNvPicPr>
            <a:picLocks noGrp="1" noChangeAspect="1" noChangeArrowheads="1"/>
          </p:cNvPicPr>
          <p:nvPr>
            <p:ph sz="half" idx="1"/>
          </p:nvPr>
        </p:nvPicPr>
        <p:blipFill>
          <a:blip r:embed="rId3" cstate="print"/>
          <a:srcRect/>
          <a:stretch>
            <a:fillRect/>
          </a:stretch>
        </p:blipFill>
        <p:spPr>
          <a:xfrm>
            <a:off x="381000" y="2286000"/>
            <a:ext cx="3733800" cy="2795588"/>
          </a:xfrm>
          <a:noFill/>
          <a:ln>
            <a:solidFill>
              <a:srgbClr val="000000"/>
            </a:solidFill>
          </a:ln>
        </p:spPr>
      </p:pic>
      <p:sp>
        <p:nvSpPr>
          <p:cNvPr id="27652" name="Rectangle 5"/>
          <p:cNvSpPr>
            <a:spLocks noGrp="1" noChangeArrowheads="1"/>
          </p:cNvSpPr>
          <p:nvPr>
            <p:ph type="body" sz="half" idx="2"/>
          </p:nvPr>
        </p:nvSpPr>
        <p:spPr>
          <a:xfrm>
            <a:off x="4114800" y="1905000"/>
            <a:ext cx="4267200" cy="4114800"/>
          </a:xfrm>
        </p:spPr>
        <p:txBody>
          <a:bodyPr/>
          <a:lstStyle/>
          <a:p>
            <a:pPr eaLnBrk="1" hangingPunct="1">
              <a:lnSpc>
                <a:spcPct val="80000"/>
              </a:lnSpc>
            </a:pPr>
            <a:r>
              <a:rPr lang="en-US" sz="2400" smtClean="0"/>
              <a:t>Dial pressure gauges need yearly testing</a:t>
            </a:r>
          </a:p>
          <a:p>
            <a:pPr eaLnBrk="1" hangingPunct="1">
              <a:lnSpc>
                <a:spcPct val="80000"/>
              </a:lnSpc>
            </a:pPr>
            <a:r>
              <a:rPr lang="en-US" sz="2400" smtClean="0"/>
              <a:t>If more than 1 pound off, replace</a:t>
            </a:r>
          </a:p>
          <a:p>
            <a:pPr eaLnBrk="1" hangingPunct="1">
              <a:lnSpc>
                <a:spcPct val="80000"/>
              </a:lnSpc>
            </a:pPr>
            <a:r>
              <a:rPr lang="en-US" sz="2400" smtClean="0"/>
              <a:t>Weighted gauges do not need testing</a:t>
            </a:r>
          </a:p>
          <a:p>
            <a:pPr eaLnBrk="1" hangingPunct="1">
              <a:lnSpc>
                <a:spcPct val="80000"/>
              </a:lnSpc>
            </a:pPr>
            <a:r>
              <a:rPr lang="en-US" sz="2400" smtClean="0">
                <a:solidFill>
                  <a:srgbClr val="FF822D"/>
                </a:solidFill>
              </a:rPr>
              <a:t>1 pound error in a 20-minute process causes over 10% decrease in sterilizing value</a:t>
            </a:r>
          </a:p>
          <a:p>
            <a:pPr lvl="1" eaLnBrk="1" hangingPunct="1">
              <a:lnSpc>
                <a:spcPct val="80000"/>
              </a:lnSpc>
            </a:pPr>
            <a:r>
              <a:rPr lang="en-US" sz="2000" smtClean="0">
                <a:solidFill>
                  <a:srgbClr val="00B0F0"/>
                </a:solidFill>
              </a:rPr>
              <a:t>2 pound error a 30% decrease</a:t>
            </a:r>
          </a:p>
          <a:p>
            <a:pPr eaLnBrk="1" hangingPunct="1">
              <a:lnSpc>
                <a:spcPct val="80000"/>
              </a:lnSpc>
            </a:pPr>
            <a:endParaRPr lang="en-US" sz="2400" smtClean="0">
              <a:solidFill>
                <a:schemeClr val="accent1"/>
              </a:solidFill>
            </a:endParaRPr>
          </a:p>
        </p:txBody>
      </p:sp>
      <p:sp>
        <p:nvSpPr>
          <p:cNvPr id="27653" name="Text Box 7"/>
          <p:cNvSpPr txBox="1">
            <a:spLocks noChangeArrowheads="1"/>
          </p:cNvSpPr>
          <p:nvPr/>
        </p:nvSpPr>
        <p:spPr bwMode="auto">
          <a:xfrm>
            <a:off x="1143000" y="5562600"/>
            <a:ext cx="1839913" cy="304800"/>
          </a:xfrm>
          <a:prstGeom prst="rect">
            <a:avLst/>
          </a:prstGeom>
          <a:noFill/>
          <a:ln w="9525">
            <a:noFill/>
            <a:miter lim="800000"/>
            <a:headEnd/>
            <a:tailEnd/>
          </a:ln>
        </p:spPr>
        <p:txBody>
          <a:bodyPr wrap="none">
            <a:spAutoFit/>
          </a:bodyPr>
          <a:lstStyle/>
          <a:p>
            <a:r>
              <a:rPr lang="en-US" sz="1400">
                <a:latin typeface="Arial" charset="0"/>
              </a:rPr>
              <a:t>University of Georgia</a:t>
            </a:r>
          </a:p>
        </p:txBody>
      </p:sp>
    </p:spTree>
    <p:extLst>
      <p:ext uri="{BB962C8B-B14F-4D97-AF65-F5344CB8AC3E}">
        <p14:creationId xmlns:p14="http://schemas.microsoft.com/office/powerpoint/2010/main" val="201727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p:spPr>
        <p:txBody>
          <a:bodyPr/>
          <a:lstStyle/>
          <a:p>
            <a:pPr eaLnBrk="1" hangingPunct="1"/>
            <a:r>
              <a:rPr lang="en-US" altLang="en-US" smtClean="0"/>
              <a:t>Types of Jars </a:t>
            </a:r>
          </a:p>
        </p:txBody>
      </p:sp>
      <p:sp>
        <p:nvSpPr>
          <p:cNvPr id="24579" name="Content Placeholder 7"/>
          <p:cNvSpPr>
            <a:spLocks noGrp="1"/>
          </p:cNvSpPr>
          <p:nvPr>
            <p:ph idx="1"/>
          </p:nvPr>
        </p:nvSpPr>
        <p:spPr>
          <a:xfrm>
            <a:off x="457200" y="696913"/>
            <a:ext cx="8229600" cy="5397500"/>
          </a:xfrm>
        </p:spPr>
        <p:txBody>
          <a:bodyPr/>
          <a:lstStyle/>
          <a:p>
            <a:pPr eaLnBrk="1" hangingPunct="1"/>
            <a:r>
              <a:rPr lang="en-US" altLang="en-US" smtClean="0"/>
              <a:t>Use regular or wide-mouth canning jars</a:t>
            </a:r>
          </a:p>
          <a:p>
            <a:pPr lvl="1" eaLnBrk="1" hangingPunct="1"/>
            <a:r>
              <a:rPr lang="en-US" altLang="en-US" smtClean="0"/>
              <a:t>4 oz – ½ gallon sizes</a:t>
            </a:r>
          </a:p>
          <a:p>
            <a:pPr lvl="1" eaLnBrk="1" hangingPunct="1"/>
            <a:r>
              <a:rPr lang="en-US" altLang="en-US" smtClean="0"/>
              <a:t>½ gallons for fruit juice only</a:t>
            </a:r>
          </a:p>
          <a:p>
            <a:pPr lvl="1" eaLnBrk="1" hangingPunct="1"/>
            <a:r>
              <a:rPr lang="en-US" altLang="en-US" smtClean="0"/>
              <a:t>1 gallon not for canning!</a:t>
            </a:r>
          </a:p>
          <a:p>
            <a:pPr eaLnBrk="1" hangingPunct="1"/>
            <a:r>
              <a:rPr lang="en-US" altLang="en-US" smtClean="0"/>
              <a:t>Clean, not damaged</a:t>
            </a:r>
          </a:p>
          <a:p>
            <a:pPr eaLnBrk="1" hangingPunct="1"/>
            <a:r>
              <a:rPr lang="en-US" altLang="en-US" smtClean="0"/>
              <a:t>No colored jars at fairs!</a:t>
            </a:r>
          </a:p>
          <a:p>
            <a:pPr eaLnBrk="1" hangingPunct="1"/>
            <a:r>
              <a:rPr lang="en-US" altLang="en-US" smtClean="0"/>
              <a:t>Mayonnaise jars for water-bath use only</a:t>
            </a:r>
          </a:p>
        </p:txBody>
      </p:sp>
      <p:sp>
        <p:nvSpPr>
          <p:cNvPr id="24580" name="Text Box 6"/>
          <p:cNvSpPr txBox="1">
            <a:spLocks noChangeArrowheads="1"/>
          </p:cNvSpPr>
          <p:nvPr/>
        </p:nvSpPr>
        <p:spPr bwMode="auto">
          <a:xfrm>
            <a:off x="3886200" y="6324600"/>
            <a:ext cx="187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Jarden Home Brands</a:t>
            </a:r>
          </a:p>
        </p:txBody>
      </p:sp>
      <p:pic>
        <p:nvPicPr>
          <p:cNvPr id="24581" name="Picture 7" descr="kerr_4oz_quilted_crystal_je.jpg"/>
          <p:cNvPicPr>
            <a:picLocks noChangeAspect="1"/>
          </p:cNvPicPr>
          <p:nvPr/>
        </p:nvPicPr>
        <p:blipFill>
          <a:blip r:embed="rId3">
            <a:extLst>
              <a:ext uri="{28A0092B-C50C-407E-A947-70E740481C1C}">
                <a14:useLocalDpi xmlns:a14="http://schemas.microsoft.com/office/drawing/2010/main" val="0"/>
              </a:ext>
            </a:extLst>
          </a:blip>
          <a:srcRect t="39882"/>
          <a:stretch>
            <a:fillRect/>
          </a:stretch>
        </p:blipFill>
        <p:spPr bwMode="auto">
          <a:xfrm>
            <a:off x="5864225" y="2743200"/>
            <a:ext cx="2133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quart_reg.jpg"/>
          <p:cNvPicPr>
            <a:picLocks noChangeAspect="1"/>
          </p:cNvPicPr>
          <p:nvPr/>
        </p:nvPicPr>
        <p:blipFill>
          <a:blip r:embed="rId4">
            <a:extLst>
              <a:ext uri="{28A0092B-C50C-407E-A947-70E740481C1C}">
                <a14:useLocalDpi xmlns:a14="http://schemas.microsoft.com/office/drawing/2010/main" val="0"/>
              </a:ext>
            </a:extLst>
          </a:blip>
          <a:srcRect t="32172"/>
          <a:stretch>
            <a:fillRect/>
          </a:stretch>
        </p:blipFill>
        <p:spPr bwMode="auto">
          <a:xfrm>
            <a:off x="5876925" y="1371600"/>
            <a:ext cx="19431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581525"/>
            <a:ext cx="1258888"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https://fbcdn-sphotos-b-a.akamaihd.net/hphotos-ak-ash3/1606330_619531011428225_1929845653_o.jpg"/>
          <p:cNvPicPr>
            <a:picLocks noChangeAspect="1" noChangeArrowheads="1"/>
          </p:cNvPicPr>
          <p:nvPr/>
        </p:nvPicPr>
        <p:blipFill>
          <a:blip r:embed="rId6">
            <a:extLst>
              <a:ext uri="{28A0092B-C50C-407E-A947-70E740481C1C}">
                <a14:useLocalDpi xmlns:a14="http://schemas.microsoft.com/office/drawing/2010/main" val="0"/>
              </a:ext>
            </a:extLst>
          </a:blip>
          <a:srcRect l="28313" r="29089" b="11462"/>
          <a:stretch>
            <a:fillRect/>
          </a:stretch>
        </p:blipFill>
        <p:spPr bwMode="auto">
          <a:xfrm>
            <a:off x="3886200" y="4495800"/>
            <a:ext cx="12668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http://iweb.cooking.com/images/products/enlarge/632817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138" y="4627563"/>
            <a:ext cx="17303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6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0"/>
            <a:ext cx="7772400" cy="1143000"/>
          </a:xfrm>
        </p:spPr>
        <p:txBody>
          <a:bodyPr/>
          <a:lstStyle/>
          <a:p>
            <a:pPr eaLnBrk="1" hangingPunct="1"/>
            <a:r>
              <a:rPr lang="en-US" altLang="en-US" smtClean="0"/>
              <a:t>Types of Lids</a:t>
            </a:r>
          </a:p>
        </p:txBody>
      </p:sp>
      <p:sp>
        <p:nvSpPr>
          <p:cNvPr id="25603" name="Rectangle 3"/>
          <p:cNvSpPr>
            <a:spLocks noGrp="1" noChangeArrowheads="1"/>
          </p:cNvSpPr>
          <p:nvPr>
            <p:ph type="body" sz="half" idx="1"/>
          </p:nvPr>
        </p:nvSpPr>
        <p:spPr>
          <a:xfrm>
            <a:off x="533400" y="1371600"/>
            <a:ext cx="7772400" cy="1981200"/>
          </a:xfrm>
        </p:spPr>
        <p:txBody>
          <a:bodyPr/>
          <a:lstStyle/>
          <a:p>
            <a:pPr eaLnBrk="1" hangingPunct="1"/>
            <a:r>
              <a:rPr lang="en-US" altLang="en-US" sz="2800" dirty="0" smtClean="0"/>
              <a:t>Use two-pieced lid</a:t>
            </a:r>
          </a:p>
          <a:p>
            <a:pPr eaLnBrk="1" hangingPunct="1"/>
            <a:r>
              <a:rPr lang="en-US" altLang="en-US" sz="2800" dirty="0" smtClean="0"/>
              <a:t>Always use new lids</a:t>
            </a:r>
          </a:p>
          <a:p>
            <a:r>
              <a:rPr lang="en-US" altLang="en-US" sz="2800" dirty="0" smtClean="0"/>
              <a:t>Newer </a:t>
            </a:r>
            <a:r>
              <a:rPr lang="en-US" altLang="en-US" sz="2800" dirty="0" smtClean="0"/>
              <a:t>lids don’t need </a:t>
            </a:r>
            <a:r>
              <a:rPr lang="en-US" altLang="en-US" sz="2800" dirty="0" smtClean="0"/>
              <a:t>pretreating</a:t>
            </a:r>
          </a:p>
          <a:p>
            <a:pPr lvl="1"/>
            <a:r>
              <a:rPr lang="en-US" altLang="en-US" sz="2400" dirty="0" smtClean="0"/>
              <a:t>Wash with soapy water, rinse</a:t>
            </a:r>
            <a:endParaRPr lang="en-US" altLang="en-US" sz="2400" dirty="0" smtClean="0"/>
          </a:p>
        </p:txBody>
      </p:sp>
      <p:pic>
        <p:nvPicPr>
          <p:cNvPr id="25604"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3557588"/>
            <a:ext cx="4419600" cy="2433637"/>
          </a:xfrm>
          <a:ln>
            <a:solidFill>
              <a:srgbClr val="000000"/>
            </a:solidFill>
            <a:miter lim="800000"/>
            <a:headEnd/>
            <a:tailEnd/>
          </a:ln>
        </p:spPr>
      </p:pic>
      <p:sp>
        <p:nvSpPr>
          <p:cNvPr id="25605" name="Text Box 7"/>
          <p:cNvSpPr txBox="1">
            <a:spLocks noChangeArrowheads="1"/>
          </p:cNvSpPr>
          <p:nvPr/>
        </p:nvSpPr>
        <p:spPr bwMode="auto">
          <a:xfrm>
            <a:off x="2362200" y="6111875"/>
            <a:ext cx="418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USDA Complete Guide To Home Canning</a:t>
            </a:r>
          </a:p>
        </p:txBody>
      </p:sp>
      <p:pic>
        <p:nvPicPr>
          <p:cNvPr id="2560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9063" y="849313"/>
            <a:ext cx="22764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https://scontent-b.xx.fbcdn.net/hphotos-prn1/t31/1507356_622173437830649_1784998940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0238" y="3348038"/>
            <a:ext cx="21399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descr="http://iweb.cooking.com/images/products/morephotos/633454_e2.jpg"/>
          <p:cNvPicPr>
            <a:picLocks noChangeAspect="1" noChangeArrowheads="1"/>
          </p:cNvPicPr>
          <p:nvPr/>
        </p:nvPicPr>
        <p:blipFill>
          <a:blip r:embed="rId6">
            <a:extLst>
              <a:ext uri="{28A0092B-C50C-407E-A947-70E740481C1C}">
                <a14:useLocalDpi xmlns:a14="http://schemas.microsoft.com/office/drawing/2010/main" val="0"/>
              </a:ext>
            </a:extLst>
          </a:blip>
          <a:srcRect l="22739" r="24249"/>
          <a:stretch>
            <a:fillRect/>
          </a:stretch>
        </p:blipFill>
        <p:spPr bwMode="auto">
          <a:xfrm>
            <a:off x="6781800" y="4941888"/>
            <a:ext cx="9779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descr="http://iweb.cooking.com/images/products/morephotos/633461_e2.jpg"/>
          <p:cNvPicPr>
            <a:picLocks noChangeAspect="1" noChangeArrowheads="1"/>
          </p:cNvPicPr>
          <p:nvPr/>
        </p:nvPicPr>
        <p:blipFill>
          <a:blip r:embed="rId7">
            <a:extLst>
              <a:ext uri="{28A0092B-C50C-407E-A947-70E740481C1C}">
                <a14:useLocalDpi xmlns:a14="http://schemas.microsoft.com/office/drawing/2010/main" val="0"/>
              </a:ext>
            </a:extLst>
          </a:blip>
          <a:srcRect l="22319" r="23825"/>
          <a:stretch>
            <a:fillRect/>
          </a:stretch>
        </p:blipFill>
        <p:spPr bwMode="auto">
          <a:xfrm>
            <a:off x="8031163" y="4878388"/>
            <a:ext cx="9779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2625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0"/>
            <a:ext cx="7772400" cy="1143000"/>
          </a:xfrm>
        </p:spPr>
        <p:txBody>
          <a:bodyPr/>
          <a:lstStyle/>
          <a:p>
            <a:pPr eaLnBrk="1" hangingPunct="1"/>
            <a:r>
              <a:rPr lang="en-US" dirty="0" smtClean="0">
                <a:solidFill>
                  <a:schemeClr val="tx1"/>
                </a:solidFill>
              </a:rPr>
              <a:t>Headspace</a:t>
            </a:r>
          </a:p>
        </p:txBody>
      </p:sp>
      <p:sp>
        <p:nvSpPr>
          <p:cNvPr id="69635" name="Rectangle 3"/>
          <p:cNvSpPr>
            <a:spLocks noGrp="1" noChangeArrowheads="1"/>
          </p:cNvSpPr>
          <p:nvPr>
            <p:ph type="body" sz="half" idx="1"/>
          </p:nvPr>
        </p:nvSpPr>
        <p:spPr>
          <a:xfrm>
            <a:off x="533400" y="1752600"/>
            <a:ext cx="7543800" cy="3505200"/>
          </a:xfrm>
        </p:spPr>
        <p:txBody>
          <a:bodyPr rtlCol="0">
            <a:normAutofit lnSpcReduction="10000"/>
          </a:bodyPr>
          <a:lstStyle/>
          <a:p>
            <a:pPr marL="274320" indent="-274320" eaLnBrk="1" fontAlgn="auto" hangingPunct="1">
              <a:spcAft>
                <a:spcPts val="0"/>
              </a:spcAft>
              <a:buFont typeface="Wingdings 2"/>
              <a:buChar char=""/>
              <a:defRPr/>
            </a:pPr>
            <a:r>
              <a:rPr lang="en-US" sz="2800" dirty="0"/>
              <a:t>Space in jar between bottom of lid and top of food/liquid</a:t>
            </a:r>
          </a:p>
          <a:p>
            <a:pPr marL="274320" indent="-274320" eaLnBrk="1" fontAlgn="auto" hangingPunct="1">
              <a:spcAft>
                <a:spcPts val="0"/>
              </a:spcAft>
              <a:buFont typeface="Wingdings 2"/>
              <a:buChar char=""/>
              <a:defRPr/>
            </a:pPr>
            <a:r>
              <a:rPr lang="en-US" sz="2800" dirty="0"/>
              <a:t>Varies by type of food</a:t>
            </a:r>
          </a:p>
          <a:p>
            <a:pPr marL="274320" indent="-274320" eaLnBrk="1" fontAlgn="auto" hangingPunct="1">
              <a:spcAft>
                <a:spcPts val="0"/>
              </a:spcAft>
              <a:buFont typeface="Wingdings 2"/>
              <a:buChar char=""/>
              <a:defRPr/>
            </a:pPr>
            <a:r>
              <a:rPr lang="en-US" sz="2800" dirty="0"/>
              <a:t>Proper headspace creates vacuum seal</a:t>
            </a:r>
          </a:p>
          <a:p>
            <a:pPr marL="274320" indent="-274320" eaLnBrk="1" fontAlgn="auto" hangingPunct="1">
              <a:spcAft>
                <a:spcPts val="0"/>
              </a:spcAft>
              <a:buFont typeface="Wingdings 2"/>
              <a:buChar char=""/>
              <a:defRPr/>
            </a:pPr>
            <a:r>
              <a:rPr lang="en-US" sz="2800" dirty="0"/>
              <a:t>Usually:</a:t>
            </a:r>
          </a:p>
          <a:p>
            <a:pPr marL="521208" lvl="1" eaLnBrk="1" fontAlgn="auto" hangingPunct="1">
              <a:spcAft>
                <a:spcPts val="0"/>
              </a:spcAft>
              <a:buClr>
                <a:schemeClr val="accent4"/>
              </a:buClr>
              <a:buFont typeface="Wingdings 2"/>
              <a:buChar char=""/>
              <a:defRPr/>
            </a:pPr>
            <a:r>
              <a:rPr lang="en-US" sz="2400" dirty="0">
                <a:solidFill>
                  <a:schemeClr val="tx1">
                    <a:tint val="85000"/>
                  </a:schemeClr>
                </a:solidFill>
              </a:rPr>
              <a:t>1/4” jellied fruit products</a:t>
            </a:r>
          </a:p>
          <a:p>
            <a:pPr marL="521208" lvl="1" eaLnBrk="1" fontAlgn="auto" hangingPunct="1">
              <a:spcAft>
                <a:spcPts val="0"/>
              </a:spcAft>
              <a:buClr>
                <a:schemeClr val="accent4"/>
              </a:buClr>
              <a:buFont typeface="Wingdings 2"/>
              <a:buChar char=""/>
              <a:defRPr/>
            </a:pPr>
            <a:r>
              <a:rPr lang="en-US" sz="2400" dirty="0">
                <a:solidFill>
                  <a:schemeClr val="tx1">
                    <a:tint val="85000"/>
                  </a:schemeClr>
                </a:solidFill>
              </a:rPr>
              <a:t>1/2” fruits, tomatoes and pickles</a:t>
            </a:r>
          </a:p>
          <a:p>
            <a:pPr marL="521208" lvl="1" eaLnBrk="1" fontAlgn="auto" hangingPunct="1">
              <a:spcAft>
                <a:spcPts val="0"/>
              </a:spcAft>
              <a:buClr>
                <a:schemeClr val="accent4"/>
              </a:buClr>
              <a:buFont typeface="Wingdings 2"/>
              <a:buChar char=""/>
              <a:defRPr/>
            </a:pPr>
            <a:r>
              <a:rPr lang="en-US" sz="2400" dirty="0">
                <a:solidFill>
                  <a:schemeClr val="tx1">
                    <a:tint val="85000"/>
                  </a:schemeClr>
                </a:solidFill>
              </a:rPr>
              <a:t>1” to 1-1/4” low acid foods</a:t>
            </a:r>
          </a:p>
        </p:txBody>
      </p:sp>
      <p:pic>
        <p:nvPicPr>
          <p:cNvPr id="43012" name="Picture 4"/>
          <p:cNvPicPr>
            <a:picLocks noGrp="1" noChangeAspect="1" noChangeArrowheads="1"/>
          </p:cNvPicPr>
          <p:nvPr>
            <p:ph sz="half" idx="2"/>
          </p:nvPr>
        </p:nvPicPr>
        <p:blipFill>
          <a:blip r:embed="rId3" cstate="print"/>
          <a:srcRect/>
          <a:stretch>
            <a:fillRect/>
          </a:stretch>
        </p:blipFill>
        <p:spPr>
          <a:xfrm>
            <a:off x="5295900" y="3581400"/>
            <a:ext cx="3543300" cy="1743075"/>
          </a:xfrm>
          <a:noFill/>
          <a:ln>
            <a:solidFill>
              <a:srgbClr val="000000"/>
            </a:solidFill>
          </a:ln>
        </p:spPr>
      </p:pic>
      <p:sp>
        <p:nvSpPr>
          <p:cNvPr id="43013" name="Text Box 6"/>
          <p:cNvSpPr txBox="1">
            <a:spLocks noChangeArrowheads="1"/>
          </p:cNvSpPr>
          <p:nvPr/>
        </p:nvSpPr>
        <p:spPr bwMode="auto">
          <a:xfrm>
            <a:off x="6248400" y="5486400"/>
            <a:ext cx="2590800" cy="244475"/>
          </a:xfrm>
          <a:prstGeom prst="rect">
            <a:avLst/>
          </a:prstGeom>
          <a:noFill/>
          <a:ln w="9525">
            <a:noFill/>
            <a:miter lim="800000"/>
            <a:headEnd/>
            <a:tailEnd/>
          </a:ln>
        </p:spPr>
        <p:txBody>
          <a:bodyPr>
            <a:spAutoFit/>
          </a:bodyPr>
          <a:lstStyle/>
          <a:p>
            <a:r>
              <a:rPr lang="en-US" sz="1000" dirty="0">
                <a:latin typeface="Arial" charset="0"/>
              </a:rPr>
              <a:t>USDA Complete Guide To Home Canning</a:t>
            </a:r>
          </a:p>
        </p:txBody>
      </p:sp>
      <p:pic>
        <p:nvPicPr>
          <p:cNvPr id="43014" name="Picture 4" descr="grbeheadsp"/>
          <p:cNvPicPr>
            <a:picLocks noChangeAspect="1" noChangeArrowheads="1"/>
          </p:cNvPicPr>
          <p:nvPr/>
        </p:nvPicPr>
        <p:blipFill>
          <a:blip r:embed="rId4" cstate="print"/>
          <a:srcRect/>
          <a:stretch>
            <a:fillRect/>
          </a:stretch>
        </p:blipFill>
        <p:spPr bwMode="auto">
          <a:xfrm>
            <a:off x="6019800" y="799128"/>
            <a:ext cx="1447800" cy="971550"/>
          </a:xfrm>
          <a:prstGeom prst="rect">
            <a:avLst/>
          </a:prstGeom>
          <a:noFill/>
          <a:ln w="9525">
            <a:solidFill>
              <a:schemeClr val="tx1"/>
            </a:solidFill>
            <a:miter lim="800000"/>
            <a:headEnd/>
            <a:tailEnd/>
          </a:ln>
        </p:spPr>
      </p:pic>
      <p:sp>
        <p:nvSpPr>
          <p:cNvPr id="43015" name="Text Box 7"/>
          <p:cNvSpPr txBox="1">
            <a:spLocks noChangeArrowheads="1"/>
          </p:cNvSpPr>
          <p:nvPr/>
        </p:nvSpPr>
        <p:spPr bwMode="auto">
          <a:xfrm>
            <a:off x="7467600" y="1066800"/>
            <a:ext cx="1500188" cy="261938"/>
          </a:xfrm>
          <a:prstGeom prst="rect">
            <a:avLst/>
          </a:prstGeom>
          <a:noFill/>
          <a:ln w="9525">
            <a:noFill/>
            <a:miter lim="800000"/>
            <a:headEnd/>
            <a:tailEnd/>
          </a:ln>
        </p:spPr>
        <p:txBody>
          <a:bodyPr wrap="none">
            <a:spAutoFit/>
          </a:bodyPr>
          <a:lstStyle/>
          <a:p>
            <a:r>
              <a:rPr lang="en-US" sz="1100">
                <a:latin typeface="Arial" charset="0"/>
              </a:rPr>
              <a:t>University of Georgia</a:t>
            </a:r>
          </a:p>
        </p:txBody>
      </p:sp>
    </p:spTree>
    <p:extLst>
      <p:ext uri="{BB962C8B-B14F-4D97-AF65-F5344CB8AC3E}">
        <p14:creationId xmlns:p14="http://schemas.microsoft.com/office/powerpoint/2010/main" val="1592934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41142" y="13725"/>
            <a:ext cx="8229600" cy="1143000"/>
          </a:xfrm>
        </p:spPr>
        <p:txBody>
          <a:bodyPr/>
          <a:lstStyle/>
          <a:p>
            <a:pPr eaLnBrk="1" hangingPunct="1"/>
            <a:r>
              <a:rPr lang="en-US" dirty="0" smtClean="0">
                <a:solidFill>
                  <a:schemeClr val="tx1"/>
                </a:solidFill>
              </a:rPr>
              <a:t>Adjusting for Altitude</a:t>
            </a:r>
          </a:p>
        </p:txBody>
      </p:sp>
      <p:sp>
        <p:nvSpPr>
          <p:cNvPr id="11" name="TextBox 1"/>
          <p:cNvSpPr txBox="1"/>
          <p:nvPr/>
        </p:nvSpPr>
        <p:spPr>
          <a:xfrm>
            <a:off x="929040" y="5174585"/>
            <a:ext cx="7688067" cy="923330"/>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dirty="0" smtClean="0"/>
              <a:t>Search </a:t>
            </a:r>
            <a:r>
              <a:rPr lang="en-US" dirty="0"/>
              <a:t>Kansas Elevation Data at </a:t>
            </a:r>
            <a:r>
              <a:rPr lang="en-US" dirty="0">
                <a:hlinkClick r:id="rId3"/>
              </a:rPr>
              <a:t>http://</a:t>
            </a:r>
            <a:r>
              <a:rPr lang="en-US" dirty="0" smtClean="0">
                <a:hlinkClick r:id="rId3"/>
              </a:rPr>
              <a:t>geonames.usgs.gov/pls/gnispublic</a:t>
            </a:r>
            <a:endParaRPr lang="en-US" dirty="0" smtClean="0"/>
          </a:p>
          <a:p>
            <a:endParaRPr lang="en-US" dirty="0"/>
          </a:p>
          <a:p>
            <a:pPr algn="ctr"/>
            <a:r>
              <a:rPr lang="en-US" dirty="0">
                <a:hlinkClick r:id="rId4"/>
              </a:rPr>
              <a:t>http://</a:t>
            </a:r>
            <a:r>
              <a:rPr lang="en-US" dirty="0" smtClean="0">
                <a:hlinkClick r:id="rId4"/>
              </a:rPr>
              <a:t>www.ksre.ksu.edu/bookstore/pubs/MF3172.pdf</a:t>
            </a:r>
            <a:r>
              <a:rPr lang="en-US" dirty="0" smtClean="0"/>
              <a:t>  </a:t>
            </a:r>
            <a:endParaRPr lang="en-US" dirty="0"/>
          </a:p>
        </p:txBody>
      </p:sp>
      <p:sp>
        <p:nvSpPr>
          <p:cNvPr id="2" name="TextBox 1"/>
          <p:cNvSpPr txBox="1"/>
          <p:nvPr/>
        </p:nvSpPr>
        <p:spPr>
          <a:xfrm>
            <a:off x="2067465" y="889555"/>
            <a:ext cx="5059527" cy="369332"/>
          </a:xfrm>
          <a:prstGeom prst="rect">
            <a:avLst/>
          </a:prstGeom>
          <a:noFill/>
        </p:spPr>
        <p:txBody>
          <a:bodyPr wrap="none" rtlCol="0">
            <a:spAutoFit/>
          </a:bodyPr>
          <a:lstStyle/>
          <a:p>
            <a:r>
              <a:rPr lang="en-US" b="1" dirty="0" smtClean="0">
                <a:solidFill>
                  <a:srgbClr val="FF0000"/>
                </a:solidFill>
              </a:rPr>
              <a:t>This is the number one reason for disqualification!!</a:t>
            </a:r>
            <a:endParaRPr lang="en-US" b="1" dirty="0">
              <a:solidFill>
                <a:srgbClr val="FF0000"/>
              </a:solidFill>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70" y="1335590"/>
            <a:ext cx="6355596" cy="371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67589" y="2062890"/>
            <a:ext cx="1954531" cy="1754326"/>
          </a:xfrm>
          <a:prstGeom prst="rect">
            <a:avLst/>
          </a:prstGeom>
          <a:noFill/>
        </p:spPr>
        <p:txBody>
          <a:bodyPr wrap="square" rtlCol="0">
            <a:spAutoFit/>
          </a:bodyPr>
          <a:lstStyle/>
          <a:p>
            <a:pPr algn="ctr"/>
            <a:r>
              <a:rPr lang="en-US" b="1" dirty="0" smtClean="0"/>
              <a:t>How to Adjust</a:t>
            </a:r>
          </a:p>
          <a:p>
            <a:endParaRPr lang="en-US" dirty="0"/>
          </a:p>
          <a:p>
            <a:r>
              <a:rPr lang="en-US" dirty="0" smtClean="0"/>
              <a:t>Boiling Water Bath </a:t>
            </a:r>
          </a:p>
          <a:p>
            <a:r>
              <a:rPr lang="en-US" dirty="0"/>
              <a:t> </a:t>
            </a:r>
            <a:r>
              <a:rPr lang="en-US" dirty="0" smtClean="0"/>
              <a:t>      time</a:t>
            </a:r>
          </a:p>
          <a:p>
            <a:r>
              <a:rPr lang="en-US" dirty="0" smtClean="0"/>
              <a:t>Pressure Canning</a:t>
            </a:r>
          </a:p>
          <a:p>
            <a:r>
              <a:rPr lang="en-US" dirty="0"/>
              <a:t> </a:t>
            </a:r>
            <a:r>
              <a:rPr lang="en-US" dirty="0" smtClean="0"/>
              <a:t>       pressure</a:t>
            </a:r>
            <a:endParaRPr lang="en-US" dirty="0"/>
          </a:p>
        </p:txBody>
      </p:sp>
      <p:sp>
        <p:nvSpPr>
          <p:cNvPr id="4" name="Up Arrow 3"/>
          <p:cNvSpPr/>
          <p:nvPr/>
        </p:nvSpPr>
        <p:spPr>
          <a:xfrm>
            <a:off x="7126992" y="2937105"/>
            <a:ext cx="101333" cy="2276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7126992" y="3504895"/>
            <a:ext cx="101333" cy="2276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7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solidFill>
                  <a:schemeClr val="tx1"/>
                </a:solidFill>
              </a:rPr>
              <a:t>Processing Time</a:t>
            </a:r>
          </a:p>
        </p:txBody>
      </p:sp>
      <p:sp>
        <p:nvSpPr>
          <p:cNvPr id="49155" name="Rectangle 3"/>
          <p:cNvSpPr>
            <a:spLocks noGrp="1" noChangeArrowheads="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Each food and preparation style has its own processing time</a:t>
            </a:r>
          </a:p>
          <a:p>
            <a:pPr eaLnBrk="1" fontAlgn="auto" hangingPunct="1">
              <a:spcAft>
                <a:spcPts val="0"/>
              </a:spcAft>
              <a:buFont typeface="Arial" pitchFamily="34" charset="0"/>
              <a:buChar char="•"/>
              <a:defRPr/>
            </a:pPr>
            <a:r>
              <a:rPr lang="en-US" dirty="0" smtClean="0"/>
              <a:t>Time differs with size of jar</a:t>
            </a:r>
          </a:p>
          <a:p>
            <a:pPr eaLnBrk="1" fontAlgn="auto" hangingPunct="1">
              <a:spcAft>
                <a:spcPts val="0"/>
              </a:spcAft>
              <a:buFont typeface="Arial" pitchFamily="34" charset="0"/>
              <a:buChar char="•"/>
              <a:defRPr/>
            </a:pPr>
            <a:r>
              <a:rPr lang="en-US" dirty="0" smtClean="0"/>
              <a:t>Too Little (</a:t>
            </a:r>
            <a:r>
              <a:rPr lang="en-US" dirty="0" err="1" smtClean="0"/>
              <a:t>Underprocessing</a:t>
            </a:r>
            <a:r>
              <a:rPr lang="en-US" dirty="0" smtClean="0"/>
              <a:t>)</a:t>
            </a:r>
          </a:p>
          <a:p>
            <a:pPr lvl="1" eaLnBrk="1" fontAlgn="auto" hangingPunct="1">
              <a:spcAft>
                <a:spcPts val="0"/>
              </a:spcAft>
              <a:buFont typeface="Arial" pitchFamily="34" charset="0"/>
              <a:buChar char="–"/>
              <a:defRPr/>
            </a:pPr>
            <a:r>
              <a:rPr lang="en-US" dirty="0" smtClean="0"/>
              <a:t>Spoilage</a:t>
            </a:r>
          </a:p>
          <a:p>
            <a:pPr eaLnBrk="1" fontAlgn="auto" hangingPunct="1">
              <a:spcAft>
                <a:spcPts val="0"/>
              </a:spcAft>
              <a:buFont typeface="Arial" pitchFamily="34" charset="0"/>
              <a:buChar char="•"/>
              <a:defRPr/>
            </a:pPr>
            <a:r>
              <a:rPr lang="en-US" dirty="0" smtClean="0"/>
              <a:t>Too Much (</a:t>
            </a:r>
            <a:r>
              <a:rPr lang="en-US" dirty="0" err="1" smtClean="0"/>
              <a:t>Overprocessing</a:t>
            </a:r>
            <a:r>
              <a:rPr lang="en-US" dirty="0" smtClean="0"/>
              <a:t>)</a:t>
            </a:r>
          </a:p>
          <a:p>
            <a:pPr lvl="1" eaLnBrk="1" fontAlgn="auto" hangingPunct="1">
              <a:spcAft>
                <a:spcPts val="0"/>
              </a:spcAft>
              <a:buFont typeface="Arial" pitchFamily="34" charset="0"/>
              <a:buChar char="–"/>
              <a:defRPr/>
            </a:pPr>
            <a:r>
              <a:rPr lang="en-US" dirty="0" smtClean="0"/>
              <a:t>Overcooked</a:t>
            </a:r>
          </a:p>
          <a:p>
            <a:pPr eaLnBrk="1" fontAlgn="auto" hangingPunct="1">
              <a:spcAft>
                <a:spcPts val="0"/>
              </a:spcAft>
              <a:buFont typeface="Arial" pitchFamily="34" charset="0"/>
              <a:buChar char="•"/>
              <a:defRPr/>
            </a:pPr>
            <a:r>
              <a:rPr lang="en-US" dirty="0" smtClean="0"/>
              <a:t>After removing canner lid…</a:t>
            </a:r>
          </a:p>
          <a:p>
            <a:pPr lvl="1" eaLnBrk="1" fontAlgn="auto" hangingPunct="1">
              <a:spcAft>
                <a:spcPts val="0"/>
              </a:spcAft>
              <a:buFont typeface="Arial" pitchFamily="34" charset="0"/>
              <a:buChar char="–"/>
              <a:defRPr/>
            </a:pPr>
            <a:r>
              <a:rPr lang="en-US" dirty="0" smtClean="0"/>
              <a:t>Let jars sit in canner for minimum</a:t>
            </a:r>
            <a:br>
              <a:rPr lang="en-US" dirty="0" smtClean="0"/>
            </a:br>
            <a:r>
              <a:rPr lang="en-US" dirty="0" smtClean="0"/>
              <a:t>of 5 minutes</a:t>
            </a:r>
          </a:p>
          <a:p>
            <a:pPr eaLnBrk="1" fontAlgn="auto" hangingPunct="1">
              <a:spcAft>
                <a:spcPts val="0"/>
              </a:spcAft>
              <a:buFont typeface="Arial" pitchFamily="34" charset="0"/>
              <a:buChar char="•"/>
              <a:defRPr/>
            </a:pPr>
            <a:endParaRPr lang="en-US" dirty="0" smtClean="0"/>
          </a:p>
        </p:txBody>
      </p:sp>
      <p:pic>
        <p:nvPicPr>
          <p:cNvPr id="46084" name="Picture 10" descr="j0232234"/>
          <p:cNvPicPr>
            <a:picLocks noChangeAspect="1" noChangeArrowheads="1"/>
          </p:cNvPicPr>
          <p:nvPr/>
        </p:nvPicPr>
        <p:blipFill>
          <a:blip r:embed="rId3" cstate="print"/>
          <a:srcRect/>
          <a:stretch>
            <a:fillRect/>
          </a:stretch>
        </p:blipFill>
        <p:spPr bwMode="auto">
          <a:xfrm>
            <a:off x="6477000" y="2133600"/>
            <a:ext cx="2162175" cy="2595563"/>
          </a:xfrm>
          <a:prstGeom prst="rect">
            <a:avLst/>
          </a:prstGeom>
          <a:noFill/>
          <a:ln w="9525">
            <a:noFill/>
            <a:miter lim="800000"/>
            <a:headEnd/>
            <a:tailEnd/>
          </a:ln>
        </p:spPr>
      </p:pic>
    </p:spTree>
    <p:extLst>
      <p:ext uri="{BB962C8B-B14F-4D97-AF65-F5344CB8AC3E}">
        <p14:creationId xmlns:p14="http://schemas.microsoft.com/office/powerpoint/2010/main" val="41322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46084"/>
                                        </p:tgtEl>
                                        <p:attrNameLst>
                                          <p:attrName>r</p:attrName>
                                        </p:attrNameLst>
                                      </p:cBhvr>
                                    </p:animRot>
                                    <p:animRot by="-240000">
                                      <p:cBhvr>
                                        <p:cTn id="7" dur="100" fill="hold">
                                          <p:stCondLst>
                                            <p:cond delay="100"/>
                                          </p:stCondLst>
                                        </p:cTn>
                                        <p:tgtEl>
                                          <p:spTgt spid="46084"/>
                                        </p:tgtEl>
                                        <p:attrNameLst>
                                          <p:attrName>r</p:attrName>
                                        </p:attrNameLst>
                                      </p:cBhvr>
                                    </p:animRot>
                                    <p:animRot by="240000">
                                      <p:cBhvr>
                                        <p:cTn id="8" dur="100" fill="hold">
                                          <p:stCondLst>
                                            <p:cond delay="200"/>
                                          </p:stCondLst>
                                        </p:cTn>
                                        <p:tgtEl>
                                          <p:spTgt spid="46084"/>
                                        </p:tgtEl>
                                        <p:attrNameLst>
                                          <p:attrName>r</p:attrName>
                                        </p:attrNameLst>
                                      </p:cBhvr>
                                    </p:animRot>
                                    <p:animRot by="-240000">
                                      <p:cBhvr>
                                        <p:cTn id="9" dur="100" fill="hold">
                                          <p:stCondLst>
                                            <p:cond delay="300"/>
                                          </p:stCondLst>
                                        </p:cTn>
                                        <p:tgtEl>
                                          <p:spTgt spid="46084"/>
                                        </p:tgtEl>
                                        <p:attrNameLst>
                                          <p:attrName>r</p:attrName>
                                        </p:attrNameLst>
                                      </p:cBhvr>
                                    </p:animRot>
                                    <p:animRot by="120000">
                                      <p:cBhvr>
                                        <p:cTn id="10" dur="100" fill="hold">
                                          <p:stCondLst>
                                            <p:cond delay="400"/>
                                          </p:stCondLst>
                                        </p:cTn>
                                        <p:tgtEl>
                                          <p:spTgt spid="460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solidFill>
                  <a:schemeClr val="tx1"/>
                </a:solidFill>
              </a:rPr>
              <a:t>Sensational Salsa!</a:t>
            </a:r>
          </a:p>
        </p:txBody>
      </p:sp>
      <p:sp>
        <p:nvSpPr>
          <p:cNvPr id="68611" name="Rectangle 3"/>
          <p:cNvSpPr>
            <a:spLocks noGrp="1" noChangeArrowheads="1"/>
          </p:cNvSpPr>
          <p:nvPr>
            <p:ph idx="1"/>
          </p:nvPr>
        </p:nvSpPr>
        <p:spPr>
          <a:xfrm>
            <a:off x="304800" y="1295400"/>
            <a:ext cx="5029200" cy="4114800"/>
          </a:xfrm>
        </p:spPr>
        <p:txBody>
          <a:bodyPr/>
          <a:lstStyle/>
          <a:p>
            <a:pPr marL="0" indent="0">
              <a:buNone/>
            </a:pPr>
            <a:r>
              <a:rPr lang="en-US" sz="2800" dirty="0"/>
              <a:t>Please do not experiment with canning your own recipe that mixes low-acid vegetables together, even with “some” acid like vinegar or lime juice.  If done improperly, you put yourself at risk for botulism, a potentially fatal food poisoning.</a:t>
            </a:r>
            <a:endParaRPr lang="en-US" sz="2800" dirty="0" smtClean="0"/>
          </a:p>
          <a:p>
            <a:pPr eaLnBrk="1" hangingPunct="1"/>
            <a:endParaRPr lang="en-US" sz="2800" dirty="0" smtClean="0"/>
          </a:p>
        </p:txBody>
      </p:sp>
      <p:pic>
        <p:nvPicPr>
          <p:cNvPr id="68612" name="Picture 10" descr="j0215361"/>
          <p:cNvPicPr>
            <a:picLocks noChangeAspect="1" noChangeArrowheads="1"/>
          </p:cNvPicPr>
          <p:nvPr/>
        </p:nvPicPr>
        <p:blipFill>
          <a:blip r:embed="rId3" cstate="print"/>
          <a:srcRect/>
          <a:stretch>
            <a:fillRect/>
          </a:stretch>
        </p:blipFill>
        <p:spPr bwMode="auto">
          <a:xfrm>
            <a:off x="5029200" y="2971800"/>
            <a:ext cx="1660525" cy="1452563"/>
          </a:xfrm>
          <a:prstGeom prst="rect">
            <a:avLst/>
          </a:prstGeom>
          <a:noFill/>
          <a:ln w="9525">
            <a:noFill/>
            <a:miter lim="800000"/>
            <a:headEnd/>
            <a:tailEnd/>
          </a:ln>
        </p:spPr>
      </p:pic>
      <p:pic>
        <p:nvPicPr>
          <p:cNvPr id="237579" name="Picture 11" descr="j0215145"/>
          <p:cNvPicPr>
            <a:picLocks noChangeAspect="1" noChangeArrowheads="1"/>
          </p:cNvPicPr>
          <p:nvPr/>
        </p:nvPicPr>
        <p:blipFill>
          <a:blip r:embed="rId4" cstate="print"/>
          <a:srcRect/>
          <a:stretch>
            <a:fillRect/>
          </a:stretch>
        </p:blipFill>
        <p:spPr bwMode="auto">
          <a:xfrm>
            <a:off x="5600700" y="2057400"/>
            <a:ext cx="2476500" cy="2082800"/>
          </a:xfrm>
          <a:prstGeom prst="rect">
            <a:avLst/>
          </a:prstGeom>
          <a:noFill/>
          <a:ln w="9525">
            <a:noFill/>
            <a:miter lim="800000"/>
            <a:headEnd/>
            <a:tailEnd/>
          </a:ln>
        </p:spPr>
      </p:pic>
      <p:pic>
        <p:nvPicPr>
          <p:cNvPr id="68614" name="Picture 12" descr="j0331261"/>
          <p:cNvPicPr>
            <a:picLocks noChangeAspect="1" noChangeArrowheads="1"/>
          </p:cNvPicPr>
          <p:nvPr/>
        </p:nvPicPr>
        <p:blipFill>
          <a:blip r:embed="rId5" cstate="print"/>
          <a:srcRect/>
          <a:stretch>
            <a:fillRect/>
          </a:stretch>
        </p:blipFill>
        <p:spPr bwMode="auto">
          <a:xfrm>
            <a:off x="6629400" y="2878138"/>
            <a:ext cx="1457325" cy="1785937"/>
          </a:xfrm>
          <a:prstGeom prst="rect">
            <a:avLst/>
          </a:prstGeom>
          <a:noFill/>
          <a:ln w="9525">
            <a:noFill/>
            <a:miter lim="800000"/>
            <a:headEnd/>
            <a:tailEnd/>
          </a:ln>
        </p:spPr>
      </p:pic>
      <p:pic>
        <p:nvPicPr>
          <p:cNvPr id="68615" name="Picture 13" descr="fd00137_"/>
          <p:cNvPicPr>
            <a:picLocks noChangeAspect="1" noChangeArrowheads="1"/>
          </p:cNvPicPr>
          <p:nvPr/>
        </p:nvPicPr>
        <p:blipFill>
          <a:blip r:embed="rId6" cstate="print"/>
          <a:srcRect/>
          <a:stretch>
            <a:fillRect/>
          </a:stretch>
        </p:blipFill>
        <p:spPr bwMode="auto">
          <a:xfrm>
            <a:off x="7543800" y="2763838"/>
            <a:ext cx="1265238" cy="1431925"/>
          </a:xfrm>
          <a:prstGeom prst="rect">
            <a:avLst/>
          </a:prstGeom>
          <a:noFill/>
          <a:ln w="9525">
            <a:noFill/>
            <a:miter lim="800000"/>
            <a:headEnd/>
            <a:tailEnd/>
          </a:ln>
        </p:spPr>
      </p:pic>
      <p:pic>
        <p:nvPicPr>
          <p:cNvPr id="68616" name="Picture 14" descr="j0336104"/>
          <p:cNvPicPr>
            <a:picLocks noChangeAspect="1" noChangeArrowheads="1"/>
          </p:cNvPicPr>
          <p:nvPr/>
        </p:nvPicPr>
        <p:blipFill>
          <a:blip r:embed="rId7" cstate="print"/>
          <a:srcRect/>
          <a:stretch>
            <a:fillRect/>
          </a:stretch>
        </p:blipFill>
        <p:spPr bwMode="auto">
          <a:xfrm rot="10800000">
            <a:off x="5715000" y="3563938"/>
            <a:ext cx="1828800" cy="1163637"/>
          </a:xfrm>
          <a:prstGeom prst="rect">
            <a:avLst/>
          </a:prstGeom>
          <a:noFill/>
          <a:ln w="9525">
            <a:noFill/>
            <a:miter lim="800000"/>
            <a:headEnd/>
            <a:tailEnd/>
          </a:ln>
        </p:spPr>
      </p:pic>
      <p:pic>
        <p:nvPicPr>
          <p:cNvPr id="237583" name="Picture 15" descr="fd00191_"/>
          <p:cNvPicPr>
            <a:picLocks noChangeAspect="1" noChangeArrowheads="1"/>
          </p:cNvPicPr>
          <p:nvPr/>
        </p:nvPicPr>
        <p:blipFill>
          <a:blip r:embed="rId8" cstate="print"/>
          <a:srcRect/>
          <a:stretch>
            <a:fillRect/>
          </a:stretch>
        </p:blipFill>
        <p:spPr bwMode="auto">
          <a:xfrm>
            <a:off x="7543800" y="3449638"/>
            <a:ext cx="1446213" cy="1546225"/>
          </a:xfrm>
          <a:prstGeom prst="rect">
            <a:avLst/>
          </a:prstGeom>
          <a:noFill/>
          <a:ln w="9525">
            <a:noFill/>
            <a:miter lim="800000"/>
            <a:headEnd/>
            <a:tailEnd/>
          </a:ln>
        </p:spPr>
      </p:pic>
      <p:sp>
        <p:nvSpPr>
          <p:cNvPr id="10" name="TextBox 9"/>
          <p:cNvSpPr txBox="1"/>
          <p:nvPr/>
        </p:nvSpPr>
        <p:spPr>
          <a:xfrm>
            <a:off x="1521302" y="4992193"/>
            <a:ext cx="6093528" cy="923330"/>
          </a:xfrm>
          <a:prstGeom prst="rect">
            <a:avLst/>
          </a:prstGeom>
          <a:noFill/>
        </p:spPr>
        <p:txBody>
          <a:bodyPr wrap="none" rtlCol="0">
            <a:spAutoFit/>
          </a:bodyPr>
          <a:lstStyle/>
          <a:p>
            <a:r>
              <a:rPr lang="en-US" dirty="0">
                <a:hlinkClick r:id="rId9"/>
              </a:rPr>
              <a:t>http://</a:t>
            </a:r>
            <a:r>
              <a:rPr lang="en-US" dirty="0" smtClean="0">
                <a:hlinkClick r:id="rId9"/>
              </a:rPr>
              <a:t>nchfp.uga.edu/publications/nchfp/factsheets/salsa.html</a:t>
            </a:r>
            <a:endParaRPr lang="en-US" dirty="0" smtClean="0"/>
          </a:p>
          <a:p>
            <a:endParaRPr lang="en-US" dirty="0"/>
          </a:p>
          <a:p>
            <a:r>
              <a:rPr lang="en-US" dirty="0">
                <a:hlinkClick r:id="rId10"/>
              </a:rPr>
              <a:t>http://</a:t>
            </a:r>
            <a:r>
              <a:rPr lang="en-US" dirty="0" smtClean="0">
                <a:hlinkClick r:id="rId10"/>
              </a:rPr>
              <a:t>www.ksre.ksu.edu/bookstore/pubs/MF3171.pdf</a:t>
            </a:r>
            <a:r>
              <a:rPr lang="en-US" dirty="0" smtClean="0"/>
              <a:t>  </a:t>
            </a:r>
            <a:endParaRPr lang="en-US" dirty="0"/>
          </a:p>
        </p:txBody>
      </p:sp>
    </p:spTree>
    <p:extLst>
      <p:ext uri="{BB962C8B-B14F-4D97-AF65-F5344CB8AC3E}">
        <p14:creationId xmlns:p14="http://schemas.microsoft.com/office/powerpoint/2010/main" val="3200912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fill="hold" nodeType="withEffect">
                                  <p:stCondLst>
                                    <p:cond delay="0"/>
                                  </p:stCondLst>
                                  <p:endCondLst>
                                    <p:cond evt="onNext" delay="0">
                                      <p:tgtEl>
                                        <p:sldTgt/>
                                      </p:tgtEl>
                                    </p:cond>
                                  </p:endCondLst>
                                  <p:childTnLst>
                                    <p:animRot by="21600000">
                                      <p:cBhvr>
                                        <p:cTn id="6" dur="2000" fill="hold"/>
                                        <p:tgtEl>
                                          <p:spTgt spid="237579"/>
                                        </p:tgtEl>
                                        <p:attrNameLst>
                                          <p:attrName>r</p:attrName>
                                        </p:attrNameLst>
                                      </p:cBhvr>
                                    </p:animRot>
                                  </p:childTnLst>
                                </p:cTn>
                              </p:par>
                              <p:par>
                                <p:cTn id="7" presetID="8" presetClass="emph" presetSubtype="0" repeatCount="indefinite" fill="hold" nodeType="withEffect">
                                  <p:stCondLst>
                                    <p:cond delay="1000"/>
                                  </p:stCondLst>
                                  <p:endCondLst>
                                    <p:cond evt="onNext" delay="0">
                                      <p:tgtEl>
                                        <p:sldTgt/>
                                      </p:tgtEl>
                                    </p:cond>
                                  </p:endCondLst>
                                  <p:childTnLst>
                                    <p:animRot by="-21600000">
                                      <p:cBhvr>
                                        <p:cTn id="8" dur="2000" fill="hold"/>
                                        <p:tgtEl>
                                          <p:spTgt spid="2375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Tomatoes Need Acid</a:t>
            </a:r>
          </a:p>
        </p:txBody>
      </p:sp>
      <p:sp>
        <p:nvSpPr>
          <p:cNvPr id="30723" name="Rectangle 3"/>
          <p:cNvSpPr>
            <a:spLocks noGrp="1" noChangeArrowheads="1"/>
          </p:cNvSpPr>
          <p:nvPr>
            <p:ph sz="half" idx="1"/>
          </p:nvPr>
        </p:nvSpPr>
        <p:spPr>
          <a:xfrm>
            <a:off x="457200" y="1219200"/>
            <a:ext cx="5562600" cy="4525963"/>
          </a:xfrm>
        </p:spPr>
        <p:txBody>
          <a:bodyPr/>
          <a:lstStyle/>
          <a:p>
            <a:pPr eaLnBrk="1" hangingPunct="1">
              <a:lnSpc>
                <a:spcPct val="90000"/>
              </a:lnSpc>
            </a:pPr>
            <a:r>
              <a:rPr lang="en-US" altLang="en-US" sz="2400" smtClean="0"/>
              <a:t>All Tomatoes have pH between 4 - 4.6</a:t>
            </a:r>
          </a:p>
          <a:p>
            <a:pPr lvl="1" eaLnBrk="1" hangingPunct="1">
              <a:lnSpc>
                <a:spcPct val="90000"/>
              </a:lnSpc>
            </a:pPr>
            <a:r>
              <a:rPr lang="en-US" altLang="en-US" sz="2000" smtClean="0"/>
              <a:t>Borderline for safe boiling water canning </a:t>
            </a:r>
          </a:p>
          <a:p>
            <a:pPr lvl="1" eaLnBrk="1" hangingPunct="1">
              <a:lnSpc>
                <a:spcPct val="90000"/>
              </a:lnSpc>
            </a:pPr>
            <a:r>
              <a:rPr lang="en-US" altLang="en-US" sz="2000" smtClean="0"/>
              <a:t>This includes all </a:t>
            </a:r>
            <a:r>
              <a:rPr lang="en-US" altLang="en-US" sz="2000" smtClean="0">
                <a:solidFill>
                  <a:srgbClr val="FF3300"/>
                </a:solidFill>
              </a:rPr>
              <a:t>c</a:t>
            </a:r>
            <a:r>
              <a:rPr lang="en-US" altLang="en-US" sz="2000" smtClean="0">
                <a:solidFill>
                  <a:srgbClr val="00CC00"/>
                </a:solidFill>
              </a:rPr>
              <a:t>o</a:t>
            </a:r>
            <a:r>
              <a:rPr lang="en-US" altLang="en-US" sz="2000" smtClean="0">
                <a:solidFill>
                  <a:srgbClr val="FF822D"/>
                </a:solidFill>
              </a:rPr>
              <a:t>l</a:t>
            </a:r>
            <a:r>
              <a:rPr lang="en-US" altLang="en-US" sz="2000" smtClean="0">
                <a:solidFill>
                  <a:srgbClr val="FFFF00"/>
                </a:solidFill>
              </a:rPr>
              <a:t>o</a:t>
            </a:r>
            <a:r>
              <a:rPr lang="en-US" altLang="en-US" sz="2000" smtClean="0">
                <a:solidFill>
                  <a:schemeClr val="hlink"/>
                </a:solidFill>
              </a:rPr>
              <a:t>r</a:t>
            </a:r>
            <a:r>
              <a:rPr lang="en-US" altLang="en-US" sz="2000" smtClean="0">
                <a:solidFill>
                  <a:srgbClr val="FF3300"/>
                </a:solidFill>
              </a:rPr>
              <a:t>s</a:t>
            </a:r>
            <a:r>
              <a:rPr lang="en-US" altLang="en-US" sz="2000" smtClean="0"/>
              <a:t> of tomatoes!</a:t>
            </a:r>
          </a:p>
          <a:p>
            <a:pPr eaLnBrk="1" hangingPunct="1">
              <a:lnSpc>
                <a:spcPct val="130000"/>
              </a:lnSpc>
            </a:pPr>
            <a:r>
              <a:rPr lang="en-US" altLang="en-US" sz="2400" smtClean="0"/>
              <a:t>For Pints</a:t>
            </a:r>
          </a:p>
          <a:p>
            <a:pPr lvl="1" eaLnBrk="1" hangingPunct="1">
              <a:lnSpc>
                <a:spcPct val="130000"/>
              </a:lnSpc>
            </a:pPr>
            <a:r>
              <a:rPr lang="en-US" altLang="en-US" sz="2000" smtClean="0"/>
              <a:t>1 Tablespoon bottled lemon juice</a:t>
            </a:r>
          </a:p>
          <a:p>
            <a:pPr lvl="1" eaLnBrk="1" hangingPunct="1">
              <a:lnSpc>
                <a:spcPct val="130000"/>
              </a:lnSpc>
            </a:pPr>
            <a:r>
              <a:rPr lang="en-US" altLang="en-US" sz="2000" smtClean="0"/>
              <a:t>¼ teaspoon citric acid</a:t>
            </a:r>
          </a:p>
          <a:p>
            <a:pPr eaLnBrk="1" hangingPunct="1">
              <a:lnSpc>
                <a:spcPct val="130000"/>
              </a:lnSpc>
            </a:pPr>
            <a:r>
              <a:rPr lang="en-US" altLang="en-US" sz="2400" smtClean="0"/>
              <a:t>For Quarts</a:t>
            </a:r>
          </a:p>
          <a:p>
            <a:pPr lvl="1" eaLnBrk="1" hangingPunct="1">
              <a:lnSpc>
                <a:spcPct val="130000"/>
              </a:lnSpc>
            </a:pPr>
            <a:r>
              <a:rPr lang="en-US" altLang="en-US" sz="2000" smtClean="0"/>
              <a:t>2 Tablespoons bottled lemon juice</a:t>
            </a:r>
          </a:p>
          <a:p>
            <a:pPr lvl="1" eaLnBrk="1" hangingPunct="1">
              <a:lnSpc>
                <a:spcPct val="130000"/>
              </a:lnSpc>
            </a:pPr>
            <a:r>
              <a:rPr lang="en-US" altLang="en-US" sz="2000" smtClean="0"/>
              <a:t>½ teaspoon citric acid</a:t>
            </a:r>
          </a:p>
          <a:p>
            <a:pPr eaLnBrk="1" hangingPunct="1">
              <a:lnSpc>
                <a:spcPct val="90000"/>
              </a:lnSpc>
            </a:pPr>
            <a:endParaRPr lang="en-US" altLang="en-US" smtClean="0"/>
          </a:p>
        </p:txBody>
      </p:sp>
      <p:pic>
        <p:nvPicPr>
          <p:cNvPr id="30724"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73738" y="1125538"/>
            <a:ext cx="3133725" cy="5046662"/>
          </a:xfrm>
        </p:spPr>
      </p:pic>
      <p:pic>
        <p:nvPicPr>
          <p:cNvPr id="30725" name="Picture 4" descr="mrswagescitacid.jpg"/>
          <p:cNvPicPr>
            <a:picLocks noChangeAspect="1"/>
          </p:cNvPicPr>
          <p:nvPr/>
        </p:nvPicPr>
        <p:blipFill>
          <a:blip r:embed="rId4">
            <a:extLst>
              <a:ext uri="{28A0092B-C50C-407E-A947-70E740481C1C}">
                <a14:useLocalDpi xmlns:a14="http://schemas.microsoft.com/office/drawing/2010/main" val="0"/>
              </a:ext>
            </a:extLst>
          </a:blip>
          <a:srcRect b="23767"/>
          <a:stretch>
            <a:fillRect/>
          </a:stretch>
        </p:blipFill>
        <p:spPr bwMode="auto">
          <a:xfrm>
            <a:off x="4921250" y="2514600"/>
            <a:ext cx="6969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1900" y="4191000"/>
            <a:ext cx="45561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6296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a:xfrm>
            <a:off x="457199" y="1600200"/>
            <a:ext cx="8440815" cy="4525963"/>
          </a:xfrm>
        </p:spPr>
        <p:txBody>
          <a:bodyPr/>
          <a:lstStyle/>
          <a:p>
            <a:r>
              <a:rPr lang="en-US" dirty="0" smtClean="0"/>
              <a:t>Just because Grandma did it her way, doesn’t mean it’s safe today!!</a:t>
            </a:r>
          </a:p>
          <a:p>
            <a:endParaRPr lang="en-US" dirty="0" smtClean="0"/>
          </a:p>
          <a:p>
            <a:pPr marL="0" indent="0">
              <a:buNone/>
            </a:pPr>
            <a:endParaRPr lang="en-US" dirty="0"/>
          </a:p>
          <a:p>
            <a:endParaRPr lang="en-US" dirty="0" smtClean="0"/>
          </a:p>
          <a:p>
            <a:endParaRPr lang="en-US" dirty="0"/>
          </a:p>
          <a:p>
            <a:r>
              <a:rPr lang="en-US" dirty="0" smtClean="0"/>
              <a:t>It is important to use current food preservation practices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674" y="2590161"/>
            <a:ext cx="1944015" cy="255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186" b="2431"/>
          <a:stretch/>
        </p:blipFill>
        <p:spPr>
          <a:xfrm>
            <a:off x="4862410" y="2214680"/>
            <a:ext cx="2741553" cy="2823351"/>
          </a:xfrm>
          <a:prstGeom prst="rect">
            <a:avLst/>
          </a:prstGeom>
        </p:spPr>
      </p:pic>
    </p:spTree>
    <p:extLst>
      <p:ext uri="{BB962C8B-B14F-4D97-AF65-F5344CB8AC3E}">
        <p14:creationId xmlns:p14="http://schemas.microsoft.com/office/powerpoint/2010/main" val="120012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solidFill>
                  <a:schemeClr val="tx1"/>
                </a:solidFill>
              </a:rPr>
              <a:t>More on Tomatoes</a:t>
            </a:r>
          </a:p>
        </p:txBody>
      </p:sp>
      <p:sp>
        <p:nvSpPr>
          <p:cNvPr id="66563" name="Rectangle 3"/>
          <p:cNvSpPr>
            <a:spLocks noGrp="1" noChangeArrowheads="1"/>
          </p:cNvSpPr>
          <p:nvPr>
            <p:ph idx="1"/>
          </p:nvPr>
        </p:nvSpPr>
        <p:spPr>
          <a:xfrm>
            <a:off x="457200" y="1066800"/>
            <a:ext cx="8229600" cy="5398030"/>
          </a:xfrm>
        </p:spPr>
        <p:txBody>
          <a:bodyPr/>
          <a:lstStyle/>
          <a:p>
            <a:pPr eaLnBrk="1" hangingPunct="1">
              <a:lnSpc>
                <a:spcPct val="130000"/>
              </a:lnSpc>
            </a:pPr>
            <a:r>
              <a:rPr lang="en-US" sz="2800" dirty="0" smtClean="0"/>
              <a:t>Vinegar may be used, but….</a:t>
            </a:r>
          </a:p>
          <a:p>
            <a:pPr lvl="1" eaLnBrk="1" hangingPunct="1">
              <a:lnSpc>
                <a:spcPct val="110000"/>
              </a:lnSpc>
            </a:pPr>
            <a:r>
              <a:rPr lang="en-US" sz="2400" dirty="0" smtClean="0"/>
              <a:t>4 Tablespoons vinegar per quart or 2 Tablespoons per pint </a:t>
            </a:r>
          </a:p>
          <a:p>
            <a:pPr lvl="1" eaLnBrk="1" hangingPunct="1">
              <a:lnSpc>
                <a:spcPct val="110000"/>
              </a:lnSpc>
            </a:pPr>
            <a:r>
              <a:rPr lang="en-US" sz="2400" dirty="0" smtClean="0"/>
              <a:t>Flavor may be objectionable</a:t>
            </a:r>
          </a:p>
          <a:p>
            <a:pPr eaLnBrk="1" hangingPunct="1">
              <a:lnSpc>
                <a:spcPct val="120000"/>
              </a:lnSpc>
            </a:pPr>
            <a:r>
              <a:rPr lang="en-US" sz="2800" dirty="0" smtClean="0"/>
              <a:t>Add acids directly to jar before filling</a:t>
            </a:r>
          </a:p>
          <a:p>
            <a:pPr eaLnBrk="1" hangingPunct="1">
              <a:lnSpc>
                <a:spcPct val="130000"/>
              </a:lnSpc>
            </a:pPr>
            <a:r>
              <a:rPr lang="en-US" sz="2800" dirty="0" smtClean="0"/>
              <a:t>If too acidic, add sugar to taste</a:t>
            </a:r>
          </a:p>
          <a:p>
            <a:pPr lvl="1" eaLnBrk="1" hangingPunct="1">
              <a:lnSpc>
                <a:spcPct val="130000"/>
              </a:lnSpc>
            </a:pPr>
            <a:r>
              <a:rPr lang="en-US" sz="2400" dirty="0" smtClean="0"/>
              <a:t>Example:  1 tablespoon per quart</a:t>
            </a:r>
          </a:p>
          <a:p>
            <a:pPr eaLnBrk="1" hangingPunct="1"/>
            <a:endParaRPr lang="en-US" sz="28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740" y="3201315"/>
            <a:ext cx="3576771" cy="2687630"/>
          </a:xfrm>
          <a:prstGeom prst="rect">
            <a:avLst/>
          </a:prstGeom>
        </p:spPr>
      </p:pic>
      <p:sp>
        <p:nvSpPr>
          <p:cNvPr id="3" name="TextBox 2"/>
          <p:cNvSpPr txBox="1"/>
          <p:nvPr/>
        </p:nvSpPr>
        <p:spPr>
          <a:xfrm>
            <a:off x="6014005" y="5909924"/>
            <a:ext cx="2206758" cy="369332"/>
          </a:xfrm>
          <a:prstGeom prst="rect">
            <a:avLst/>
          </a:prstGeom>
          <a:noFill/>
        </p:spPr>
        <p:txBody>
          <a:bodyPr wrap="none" rtlCol="0">
            <a:spAutoFit/>
          </a:bodyPr>
          <a:lstStyle/>
          <a:p>
            <a:r>
              <a:rPr lang="en-US" dirty="0" smtClean="0"/>
              <a:t>Fermenting tomatoes</a:t>
            </a:r>
            <a:endParaRPr lang="en-US" dirty="0"/>
          </a:p>
        </p:txBody>
      </p:sp>
    </p:spTree>
    <p:extLst>
      <p:ext uri="{BB962C8B-B14F-4D97-AF65-F5344CB8AC3E}">
        <p14:creationId xmlns:p14="http://schemas.microsoft.com/office/powerpoint/2010/main" val="12647148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Filling</a:t>
            </a:r>
            <a:endParaRPr lang="en-US" dirty="0"/>
          </a:p>
        </p:txBody>
      </p:sp>
      <p:sp>
        <p:nvSpPr>
          <p:cNvPr id="3" name="Content Placeholder 2"/>
          <p:cNvSpPr>
            <a:spLocks noGrp="1"/>
          </p:cNvSpPr>
          <p:nvPr>
            <p:ph idx="1"/>
          </p:nvPr>
        </p:nvSpPr>
        <p:spPr/>
        <p:txBody>
          <a:bodyPr/>
          <a:lstStyle/>
          <a:p>
            <a:r>
              <a:rPr lang="en-US" dirty="0" smtClean="0"/>
              <a:t>Must use Clear </a:t>
            </a:r>
            <a:r>
              <a:rPr lang="en-US" dirty="0" err="1" smtClean="0"/>
              <a:t>Jel</a:t>
            </a:r>
            <a:r>
              <a:rPr lang="en-US" dirty="0" smtClean="0"/>
              <a:t>® as thickener</a:t>
            </a:r>
          </a:p>
          <a:p>
            <a:pPr lvl="1"/>
            <a:r>
              <a:rPr lang="en-US" dirty="0" smtClean="0"/>
              <a:t>This will not break down during processing, which would cause a runny filling</a:t>
            </a:r>
            <a:endParaRPr lang="en-US" dirty="0"/>
          </a:p>
          <a:p>
            <a:r>
              <a:rPr lang="en-US" dirty="0" smtClean="0"/>
              <a:t>Regular corn starch or flour will get clumpy or separate due to repeated heating.</a:t>
            </a:r>
          </a:p>
          <a:p>
            <a:pPr lvl="1"/>
            <a:r>
              <a:rPr lang="en-US" dirty="0" smtClean="0"/>
              <a:t>Think clumpy gravy!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790" y="4263845"/>
            <a:ext cx="2896829" cy="233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275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7250" y="89620"/>
            <a:ext cx="7772400" cy="1143000"/>
          </a:xfrm>
        </p:spPr>
        <p:txBody>
          <a:bodyPr/>
          <a:lstStyle/>
          <a:p>
            <a:pPr eaLnBrk="1" hangingPunct="1"/>
            <a:r>
              <a:rPr lang="en-US" dirty="0" smtClean="0">
                <a:solidFill>
                  <a:schemeClr val="tx1"/>
                </a:solidFill>
              </a:rPr>
              <a:t>Safety of Jerky</a:t>
            </a:r>
          </a:p>
        </p:txBody>
      </p:sp>
      <p:sp>
        <p:nvSpPr>
          <p:cNvPr id="58371" name="Rectangle 3"/>
          <p:cNvSpPr>
            <a:spLocks noGrp="1" noChangeArrowheads="1"/>
          </p:cNvSpPr>
          <p:nvPr>
            <p:ph type="body" sz="half" idx="1"/>
          </p:nvPr>
        </p:nvSpPr>
        <p:spPr>
          <a:xfrm>
            <a:off x="533400" y="1524000"/>
            <a:ext cx="4191000" cy="448543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dirty="0" smtClean="0"/>
              <a:t>Jerky</a:t>
            </a:r>
          </a:p>
          <a:p>
            <a:pPr lvl="1" eaLnBrk="1" fontAlgn="auto" hangingPunct="1">
              <a:lnSpc>
                <a:spcPct val="90000"/>
              </a:lnSpc>
              <a:spcAft>
                <a:spcPts val="0"/>
              </a:spcAft>
              <a:buFont typeface="Arial" pitchFamily="34" charset="0"/>
              <a:buChar char="–"/>
              <a:defRPr/>
            </a:pPr>
            <a:r>
              <a:rPr lang="en-US" sz="2400" dirty="0" smtClean="0">
                <a:solidFill>
                  <a:srgbClr val="FF0000"/>
                </a:solidFill>
              </a:rPr>
              <a:t>Must be heated to 160°F</a:t>
            </a:r>
          </a:p>
          <a:p>
            <a:pPr lvl="2" eaLnBrk="1" fontAlgn="auto" hangingPunct="1">
              <a:lnSpc>
                <a:spcPct val="90000"/>
              </a:lnSpc>
              <a:spcAft>
                <a:spcPts val="0"/>
              </a:spcAft>
              <a:buFont typeface="Arial" pitchFamily="34" charset="0"/>
              <a:buChar char="•"/>
              <a:defRPr/>
            </a:pPr>
            <a:r>
              <a:rPr lang="en-US" dirty="0" smtClean="0"/>
              <a:t>Heat in marinade prior to drying</a:t>
            </a:r>
          </a:p>
          <a:p>
            <a:pPr lvl="2" eaLnBrk="1" fontAlgn="auto" hangingPunct="1">
              <a:lnSpc>
                <a:spcPct val="90000"/>
              </a:lnSpc>
              <a:spcAft>
                <a:spcPts val="0"/>
              </a:spcAft>
              <a:buFont typeface="Arial" pitchFamily="34" charset="0"/>
              <a:buChar char="•"/>
              <a:defRPr/>
            </a:pPr>
            <a:r>
              <a:rPr lang="en-US" dirty="0" smtClean="0"/>
              <a:t>Heat in 275°F oven for 10 minutes after drying</a:t>
            </a:r>
          </a:p>
          <a:p>
            <a:pPr lvl="1" eaLnBrk="1" fontAlgn="auto" hangingPunct="1">
              <a:lnSpc>
                <a:spcPct val="90000"/>
              </a:lnSpc>
              <a:spcAft>
                <a:spcPts val="0"/>
              </a:spcAft>
              <a:buFont typeface="Arial" pitchFamily="34" charset="0"/>
              <a:buChar char="–"/>
              <a:defRPr/>
            </a:pPr>
            <a:r>
              <a:rPr lang="en-US" sz="2400" dirty="0" smtClean="0"/>
              <a:t>Strips should be ¼-inch thick or less</a:t>
            </a:r>
          </a:p>
          <a:p>
            <a:pPr lvl="1">
              <a:lnSpc>
                <a:spcPct val="90000"/>
              </a:lnSpc>
              <a:buFont typeface="Arial" pitchFamily="34" charset="0"/>
              <a:buChar char="–"/>
              <a:defRPr/>
            </a:pPr>
            <a:r>
              <a:rPr lang="en-US" sz="2400" dirty="0">
                <a:hlinkClick r:id="rId3"/>
              </a:rPr>
              <a:t>http://</a:t>
            </a:r>
            <a:r>
              <a:rPr lang="en-US" sz="2400" dirty="0" smtClean="0">
                <a:hlinkClick r:id="rId3"/>
              </a:rPr>
              <a:t>nchfp.uga.edu/how/dry/jerky.html</a:t>
            </a:r>
            <a:r>
              <a:rPr lang="en-US" sz="2400" dirty="0" smtClean="0"/>
              <a:t> </a:t>
            </a:r>
          </a:p>
          <a:p>
            <a:pPr lvl="1">
              <a:lnSpc>
                <a:spcPct val="90000"/>
              </a:lnSpc>
              <a:buFont typeface="Arial" pitchFamily="34" charset="0"/>
              <a:buChar char="–"/>
              <a:defRPr/>
            </a:pPr>
            <a:r>
              <a:rPr lang="en-US" sz="2400" dirty="0" smtClean="0">
                <a:solidFill>
                  <a:srgbClr val="FF0000"/>
                </a:solidFill>
              </a:rPr>
              <a:t>Recipe needs to reflect the heating method</a:t>
            </a:r>
          </a:p>
          <a:p>
            <a:pPr eaLnBrk="1" fontAlgn="auto" hangingPunct="1">
              <a:lnSpc>
                <a:spcPct val="90000"/>
              </a:lnSpc>
              <a:spcAft>
                <a:spcPts val="0"/>
              </a:spcAft>
              <a:buFont typeface="Arial" pitchFamily="34" charset="0"/>
              <a:buChar char="•"/>
              <a:defRPr/>
            </a:pPr>
            <a:endParaRPr lang="en-US" sz="2800" dirty="0" smtClean="0"/>
          </a:p>
        </p:txBody>
      </p:sp>
      <p:pic>
        <p:nvPicPr>
          <p:cNvPr id="55300" name="Picture 4" descr="jerky_2"/>
          <p:cNvPicPr>
            <a:picLocks noGrp="1" noChangeAspect="1" noChangeArrowheads="1"/>
          </p:cNvPicPr>
          <p:nvPr>
            <p:ph sz="quarter" idx="2"/>
          </p:nvPr>
        </p:nvPicPr>
        <p:blipFill>
          <a:blip r:embed="rId4" cstate="print"/>
          <a:srcRect/>
          <a:stretch>
            <a:fillRect/>
          </a:stretch>
        </p:blipFill>
        <p:spPr>
          <a:xfrm>
            <a:off x="5154612" y="2076450"/>
            <a:ext cx="3227388" cy="2419350"/>
          </a:xfrm>
          <a:noFill/>
          <a:ln>
            <a:solidFill>
              <a:srgbClr val="000000"/>
            </a:solidFill>
          </a:ln>
        </p:spPr>
      </p:pic>
      <p:sp>
        <p:nvSpPr>
          <p:cNvPr id="55301" name="Text Box 5"/>
          <p:cNvSpPr txBox="1">
            <a:spLocks noChangeArrowheads="1"/>
          </p:cNvSpPr>
          <p:nvPr/>
        </p:nvSpPr>
        <p:spPr bwMode="auto">
          <a:xfrm>
            <a:off x="5410200" y="5181600"/>
            <a:ext cx="1839913" cy="304800"/>
          </a:xfrm>
          <a:prstGeom prst="rect">
            <a:avLst/>
          </a:prstGeom>
          <a:noFill/>
          <a:ln w="9525">
            <a:noFill/>
            <a:miter lim="800000"/>
            <a:headEnd/>
            <a:tailEnd/>
          </a:ln>
        </p:spPr>
        <p:txBody>
          <a:bodyPr wrap="none">
            <a:spAutoFit/>
          </a:bodyPr>
          <a:lstStyle/>
          <a:p>
            <a:r>
              <a:rPr lang="en-US" sz="1400">
                <a:latin typeface="Arial" charset="0"/>
              </a:rPr>
              <a:t>University of Georgia</a:t>
            </a:r>
          </a:p>
        </p:txBody>
      </p:sp>
      <p:sp>
        <p:nvSpPr>
          <p:cNvPr id="2" name="TextBox 1"/>
          <p:cNvSpPr txBox="1"/>
          <p:nvPr/>
        </p:nvSpPr>
        <p:spPr>
          <a:xfrm>
            <a:off x="2067465" y="5933535"/>
            <a:ext cx="5394618" cy="369332"/>
          </a:xfrm>
          <a:prstGeom prst="rect">
            <a:avLst/>
          </a:prstGeom>
          <a:noFill/>
        </p:spPr>
        <p:txBody>
          <a:bodyPr wrap="none" rtlCol="0">
            <a:spAutoFit/>
          </a:bodyPr>
          <a:lstStyle/>
          <a:p>
            <a:r>
              <a:rPr lang="en-US" dirty="0">
                <a:hlinkClick r:id="rId5"/>
              </a:rPr>
              <a:t>http://</a:t>
            </a:r>
            <a:r>
              <a:rPr lang="en-US" dirty="0" smtClean="0">
                <a:hlinkClick r:id="rId5"/>
              </a:rPr>
              <a:t>www.ksre.ksu.edu/bookstore/pubs/MF3173.pdf</a:t>
            </a:r>
            <a:r>
              <a:rPr lang="en-US" dirty="0" smtClean="0"/>
              <a:t> </a:t>
            </a:r>
            <a:endParaRPr lang="en-US" dirty="0"/>
          </a:p>
        </p:txBody>
      </p:sp>
    </p:spTree>
    <p:extLst>
      <p:ext uri="{BB962C8B-B14F-4D97-AF65-F5344CB8AC3E}">
        <p14:creationId xmlns:p14="http://schemas.microsoft.com/office/powerpoint/2010/main" val="33652318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Labels for Jars</a:t>
            </a: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2375" y="2062163"/>
            <a:ext cx="4198938" cy="1928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TextBox 3"/>
          <p:cNvSpPr txBox="1">
            <a:spLocks noChangeArrowheads="1"/>
          </p:cNvSpPr>
          <p:nvPr/>
        </p:nvSpPr>
        <p:spPr bwMode="auto">
          <a:xfrm>
            <a:off x="2371725" y="4416425"/>
            <a:ext cx="6302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Times New Roman" pitchFamily="18" charset="0"/>
                <a:hlinkClick r:id="rId3"/>
              </a:rPr>
              <a:t>http://www.kansas4-h.org/events-activities/fairs/kansas-state-fair/</a:t>
            </a:r>
            <a:r>
              <a:rPr lang="en-US" altLang="en-US" sz="1800">
                <a:latin typeface="Times New Roman" pitchFamily="18" charset="0"/>
              </a:rPr>
              <a:t> </a:t>
            </a:r>
          </a:p>
          <a:p>
            <a:pPr>
              <a:spcBef>
                <a:spcPct val="0"/>
              </a:spcBef>
              <a:buFontTx/>
              <a:buNone/>
            </a:pPr>
            <a:endParaRPr lang="en-US" altLang="en-US" sz="1800">
              <a:latin typeface="Times New Roman" pitchFamily="18" charset="0"/>
            </a:endParaRPr>
          </a:p>
          <a:p>
            <a:pPr>
              <a:spcBef>
                <a:spcPct val="0"/>
              </a:spcBef>
              <a:buFontTx/>
              <a:buNone/>
            </a:pPr>
            <a:r>
              <a:rPr lang="en-US" altLang="en-US" sz="1800">
                <a:latin typeface="Times New Roman" pitchFamily="18" charset="0"/>
              </a:rPr>
              <a:t>Scroll down to “Food Preservation”</a:t>
            </a:r>
          </a:p>
        </p:txBody>
      </p:sp>
      <p:sp>
        <p:nvSpPr>
          <p:cNvPr id="34821" name="TextBox 2"/>
          <p:cNvSpPr txBox="1">
            <a:spLocks noChangeArrowheads="1"/>
          </p:cNvSpPr>
          <p:nvPr/>
        </p:nvSpPr>
        <p:spPr bwMode="auto">
          <a:xfrm>
            <a:off x="2446338" y="3125788"/>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a:latin typeface="Times New Roman" pitchFamily="18" charset="0"/>
              </a:rPr>
              <a:t>Altitude of residence</a:t>
            </a:r>
            <a:r>
              <a:rPr lang="en-US" altLang="en-US" sz="1800">
                <a:latin typeface="Times New Roman" pitchFamily="18" charset="0"/>
              </a:rPr>
              <a:t>________________</a:t>
            </a:r>
          </a:p>
        </p:txBody>
      </p:sp>
    </p:spTree>
    <p:extLst>
      <p:ext uri="{BB962C8B-B14F-4D97-AF65-F5344CB8AC3E}">
        <p14:creationId xmlns:p14="http://schemas.microsoft.com/office/powerpoint/2010/main" val="2319891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Judging Standards</a:t>
            </a:r>
          </a:p>
        </p:txBody>
      </p:sp>
      <p:sp>
        <p:nvSpPr>
          <p:cNvPr id="35843" name="Content Placeholder 8"/>
          <p:cNvSpPr>
            <a:spLocks noGrp="1"/>
          </p:cNvSpPr>
          <p:nvPr>
            <p:ph sz="half" idx="2"/>
          </p:nvPr>
        </p:nvSpPr>
        <p:spPr>
          <a:xfrm>
            <a:off x="4344988" y="1600200"/>
            <a:ext cx="4629150" cy="4525963"/>
          </a:xfrm>
        </p:spPr>
        <p:txBody>
          <a:bodyPr/>
          <a:lstStyle/>
          <a:p>
            <a:r>
              <a:rPr lang="en-US" altLang="en-US" smtClean="0"/>
              <a:t>Judging Scorecards</a:t>
            </a:r>
          </a:p>
          <a:p>
            <a:pPr lvl="1"/>
            <a:r>
              <a:rPr lang="en-US" altLang="en-US" smtClean="0"/>
              <a:t>Canned Fruits and Tomatoes </a:t>
            </a:r>
          </a:p>
          <a:p>
            <a:pPr lvl="1"/>
            <a:r>
              <a:rPr lang="en-US" altLang="en-US" smtClean="0"/>
              <a:t>Canned Meats </a:t>
            </a:r>
          </a:p>
          <a:p>
            <a:pPr lvl="1"/>
            <a:r>
              <a:rPr lang="en-US" altLang="en-US" smtClean="0"/>
              <a:t>Canned Pickled Products </a:t>
            </a:r>
          </a:p>
          <a:p>
            <a:pPr lvl="1"/>
            <a:r>
              <a:rPr lang="en-US" altLang="en-US" smtClean="0"/>
              <a:t>Canned Vegetables </a:t>
            </a:r>
          </a:p>
          <a:p>
            <a:pPr lvl="1"/>
            <a:r>
              <a:rPr lang="en-US" altLang="en-US" smtClean="0"/>
              <a:t>Dried Fruits and Leathers </a:t>
            </a:r>
          </a:p>
          <a:p>
            <a:pPr lvl="1"/>
            <a:r>
              <a:rPr lang="en-US" altLang="en-US" smtClean="0"/>
              <a:t>Dried Vegetables and Herbs </a:t>
            </a:r>
          </a:p>
          <a:p>
            <a:pPr lvl="1"/>
            <a:r>
              <a:rPr lang="en-US" altLang="en-US" smtClean="0"/>
              <a:t>Fruit Preserves </a:t>
            </a:r>
          </a:p>
          <a:p>
            <a:pPr lvl="1"/>
            <a:r>
              <a:rPr lang="en-US" altLang="en-US" smtClean="0"/>
              <a:t>Meat Jerky</a:t>
            </a:r>
          </a:p>
        </p:txBody>
      </p:sp>
      <p:pic>
        <p:nvPicPr>
          <p:cNvPr id="3584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1600200"/>
            <a:ext cx="3414712" cy="44084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5" name="TextBox 9"/>
          <p:cNvSpPr txBox="1">
            <a:spLocks noChangeArrowheads="1"/>
          </p:cNvSpPr>
          <p:nvPr/>
        </p:nvSpPr>
        <p:spPr bwMode="auto">
          <a:xfrm>
            <a:off x="990600" y="1143000"/>
            <a:ext cx="7237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smtClean="0">
                <a:latin typeface="Times New Roman" pitchFamily="18" charset="0"/>
                <a:hlinkClick r:id="rId3"/>
              </a:rPr>
              <a:t>http://www.kansas4-h.org/events-activities/fairs/kansas-state-fair/index.html</a:t>
            </a:r>
            <a:r>
              <a:rPr lang="en-US" altLang="en-US" sz="1800" dirty="0" smtClean="0">
                <a:latin typeface="Times New Roman" pitchFamily="18" charset="0"/>
              </a:rPr>
              <a:t> </a:t>
            </a:r>
            <a:endParaRPr lang="en-US" altLang="en-US" sz="1800" dirty="0">
              <a:latin typeface="Times New Roman" pitchFamily="18" charset="0"/>
            </a:endParaRPr>
          </a:p>
        </p:txBody>
      </p:sp>
    </p:spTree>
    <p:extLst>
      <p:ext uri="{BB962C8B-B14F-4D97-AF65-F5344CB8AC3E}">
        <p14:creationId xmlns:p14="http://schemas.microsoft.com/office/powerpoint/2010/main" val="278301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b="1" dirty="0" smtClean="0">
                <a:solidFill>
                  <a:srgbClr val="00B050"/>
                </a:solidFill>
                <a:latin typeface="Cooper Black" panose="0208090404030B020404" pitchFamily="18" charset="0"/>
              </a:rPr>
              <a:t>READ</a:t>
            </a:r>
            <a:endParaRPr lang="en-US" sz="6600" b="1" dirty="0">
              <a:solidFill>
                <a:srgbClr val="00B050"/>
              </a:solidFill>
              <a:latin typeface="Cooper Black" panose="0208090404030B020404" pitchFamily="18" charset="0"/>
            </a:endParaRPr>
          </a:p>
        </p:txBody>
      </p:sp>
      <p:sp>
        <p:nvSpPr>
          <p:cNvPr id="8" name="Content Placeholder 7"/>
          <p:cNvSpPr>
            <a:spLocks noGrp="1"/>
          </p:cNvSpPr>
          <p:nvPr>
            <p:ph sz="quarter" idx="1"/>
          </p:nvPr>
        </p:nvSpPr>
        <p:spPr/>
        <p:txBody>
          <a:bodyPr>
            <a:normAutofit/>
          </a:bodyPr>
          <a:lstStyle/>
          <a:p>
            <a:pPr marL="0" indent="0" algn="ctr">
              <a:buNone/>
            </a:pPr>
            <a:r>
              <a:rPr lang="en-US" sz="6000" dirty="0" smtClean="0">
                <a:solidFill>
                  <a:srgbClr val="FFC000"/>
                </a:solidFill>
                <a:latin typeface="Cooper Black" panose="0208090404030B020404" pitchFamily="18" charset="0"/>
              </a:rPr>
              <a:t>THE</a:t>
            </a:r>
            <a:endParaRPr lang="en-US" sz="6000" dirty="0">
              <a:solidFill>
                <a:srgbClr val="FFC000"/>
              </a:solidFill>
              <a:latin typeface="Cooper Black" panose="0208090404030B020404" pitchFamily="18" charset="0"/>
            </a:endParaRPr>
          </a:p>
        </p:txBody>
      </p:sp>
      <p:sp>
        <p:nvSpPr>
          <p:cNvPr id="9" name="Content Placeholder 8"/>
          <p:cNvSpPr>
            <a:spLocks noGrp="1"/>
          </p:cNvSpPr>
          <p:nvPr>
            <p:ph sz="quarter" idx="2"/>
          </p:nvPr>
        </p:nvSpPr>
        <p:spPr/>
        <p:txBody>
          <a:bodyPr>
            <a:normAutofit/>
          </a:bodyPr>
          <a:lstStyle/>
          <a:p>
            <a:pPr marL="0" indent="0" algn="ctr">
              <a:buNone/>
            </a:pPr>
            <a:r>
              <a:rPr lang="en-US" sz="6600" dirty="0" smtClean="0">
                <a:solidFill>
                  <a:srgbClr val="FF0000"/>
                </a:solidFill>
                <a:latin typeface="Cooper Black" panose="0208090404030B020404" pitchFamily="18" charset="0"/>
              </a:rPr>
              <a:t>RULES!</a:t>
            </a:r>
            <a:endParaRPr lang="en-US" sz="6600" dirty="0">
              <a:solidFill>
                <a:srgbClr val="FF0000"/>
              </a:solidFill>
              <a:latin typeface="Cooper Black" panose="0208090404030B020404" pitchFamily="18" charset="0"/>
            </a:endParaRPr>
          </a:p>
        </p:txBody>
      </p:sp>
      <p:pic>
        <p:nvPicPr>
          <p:cNvPr id="2050" name="Picture 2" descr="books,emotions,readings,reads,smiley,smiley face,smiley faces,smileys,smilie,smilie face,smilie faces,smilies,smily,smily face,smily faces,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205" y="3049525"/>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20705" y="4838129"/>
            <a:ext cx="1810624" cy="523220"/>
          </a:xfrm>
          <a:prstGeom prst="rect">
            <a:avLst/>
          </a:prstGeom>
          <a:noFill/>
        </p:spPr>
        <p:txBody>
          <a:bodyPr wrap="none" rtlCol="0">
            <a:spAutoFit/>
          </a:bodyPr>
          <a:lstStyle/>
          <a:p>
            <a:r>
              <a:rPr lang="en-US" sz="2800" b="1" dirty="0" smtClean="0">
                <a:solidFill>
                  <a:schemeClr val="bg1"/>
                </a:solidFill>
              </a:rPr>
              <a:t>FAIR BOOK</a:t>
            </a:r>
            <a:endParaRPr lang="en-US" sz="2800" b="1" dirty="0">
              <a:solidFill>
                <a:schemeClr val="bg1"/>
              </a:solidFill>
            </a:endParaRPr>
          </a:p>
        </p:txBody>
      </p:sp>
    </p:spTree>
    <p:extLst>
      <p:ext uri="{BB962C8B-B14F-4D97-AF65-F5344CB8AC3E}">
        <p14:creationId xmlns:p14="http://schemas.microsoft.com/office/powerpoint/2010/main" val="318763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a:xfrm>
            <a:off x="457200" y="-61913"/>
            <a:ext cx="8229600" cy="1143001"/>
          </a:xfrm>
        </p:spPr>
        <p:txBody>
          <a:bodyPr/>
          <a:lstStyle/>
          <a:p>
            <a:r>
              <a:rPr lang="en-US" altLang="en-US" smtClean="0"/>
              <a:t>What Judges Consider</a:t>
            </a:r>
          </a:p>
        </p:txBody>
      </p:sp>
      <p:graphicFrame>
        <p:nvGraphicFramePr>
          <p:cNvPr id="6" name="Table 5"/>
          <p:cNvGraphicFramePr>
            <a:graphicFrameLocks noGrp="1"/>
          </p:cNvGraphicFramePr>
          <p:nvPr>
            <p:extLst>
              <p:ext uri="{D42A27DB-BD31-4B8C-83A1-F6EECF244321}">
                <p14:modId xmlns:p14="http://schemas.microsoft.com/office/powerpoint/2010/main" val="1200248096"/>
              </p:ext>
            </p:extLst>
          </p:nvPr>
        </p:nvGraphicFramePr>
        <p:xfrm>
          <a:off x="398463" y="801688"/>
          <a:ext cx="8347075" cy="5896648"/>
        </p:xfrm>
        <a:graphic>
          <a:graphicData uri="http://schemas.openxmlformats.org/drawingml/2006/table">
            <a:tbl>
              <a:tblPr/>
              <a:tblGrid>
                <a:gridCol w="3653899"/>
                <a:gridCol w="4693176"/>
              </a:tblGrid>
              <a:tr h="5313362">
                <a:tc>
                  <a:txBody>
                    <a:bodyPr/>
                    <a:lstStyle/>
                    <a:p>
                      <a:pPr marR="0" indent="0" algn="ctr" rtl="0">
                        <a:lnSpc>
                          <a:spcPct val="119000"/>
                        </a:lnSpc>
                        <a:spcBef>
                          <a:spcPts val="0"/>
                        </a:spcBef>
                        <a:spcAft>
                          <a:spcPts val="600"/>
                        </a:spcAft>
                      </a:pPr>
                      <a:r>
                        <a:rPr lang="en-US" sz="1600" b="1" kern="1400" dirty="0">
                          <a:solidFill>
                            <a:srgbClr val="000000"/>
                          </a:solidFill>
                          <a:effectLst/>
                          <a:latin typeface="Verdana"/>
                        </a:rPr>
                        <a:t>Disqualification</a:t>
                      </a:r>
                      <a:endParaRPr lang="en-US" sz="1100" kern="1400" dirty="0">
                        <a:solidFill>
                          <a:srgbClr val="000000"/>
                        </a:solidFill>
                        <a:effectLst/>
                        <a:latin typeface="Verdana"/>
                      </a:endParaRP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Jar unsealed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No </a:t>
                      </a:r>
                      <a:r>
                        <a:rPr lang="en-US" sz="1400" kern="1400" dirty="0">
                          <a:solidFill>
                            <a:srgbClr val="000000"/>
                          </a:solidFill>
                          <a:effectLst/>
                          <a:latin typeface="Verdana"/>
                        </a:rPr>
                        <a:t>label, missing </a:t>
                      </a:r>
                      <a:r>
                        <a:rPr lang="en-US" sz="1400" kern="1400" dirty="0" smtClean="0">
                          <a:solidFill>
                            <a:srgbClr val="000000"/>
                          </a:solidFill>
                          <a:effectLst/>
                          <a:latin typeface="Verdana"/>
                        </a:rPr>
                        <a:t>information</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Wrong </a:t>
                      </a:r>
                      <a:r>
                        <a:rPr lang="en-US" sz="1400" kern="1400" dirty="0">
                          <a:solidFill>
                            <a:srgbClr val="000000"/>
                          </a:solidFill>
                          <a:effectLst/>
                          <a:latin typeface="Verdana"/>
                        </a:rPr>
                        <a:t>processing </a:t>
                      </a:r>
                      <a:r>
                        <a:rPr lang="en-US" sz="1400" kern="1400" dirty="0" smtClean="0">
                          <a:solidFill>
                            <a:srgbClr val="000000"/>
                          </a:solidFill>
                          <a:effectLst/>
                          <a:latin typeface="Verdana"/>
                        </a:rPr>
                        <a:t>method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err="1" smtClean="0">
                          <a:solidFill>
                            <a:srgbClr val="000000"/>
                          </a:solidFill>
                          <a:effectLst/>
                          <a:latin typeface="Verdana"/>
                        </a:rPr>
                        <a:t>Underprocessing</a:t>
                      </a:r>
                      <a:endParaRPr lang="en-US" sz="1400" kern="1400" dirty="0" smtClean="0">
                        <a:solidFill>
                          <a:srgbClr val="000000"/>
                        </a:solidFill>
                        <a:effectLst/>
                        <a:latin typeface="Verdana"/>
                      </a:endParaRP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Jerky </a:t>
                      </a:r>
                      <a:r>
                        <a:rPr lang="en-US" sz="1400" kern="1400" dirty="0">
                          <a:solidFill>
                            <a:srgbClr val="000000"/>
                          </a:solidFill>
                          <a:effectLst/>
                          <a:latin typeface="Verdana"/>
                        </a:rPr>
                        <a:t>not heated to </a:t>
                      </a:r>
                      <a:r>
                        <a:rPr lang="en-US" sz="1400" kern="1400" dirty="0" smtClean="0">
                          <a:solidFill>
                            <a:srgbClr val="000000"/>
                          </a:solidFill>
                          <a:effectLst/>
                          <a:latin typeface="Verdana"/>
                        </a:rPr>
                        <a:t>160°F</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Jar bigger than recipe states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Added </a:t>
                      </a:r>
                      <a:r>
                        <a:rPr lang="en-US" sz="1400" kern="1400" dirty="0">
                          <a:solidFill>
                            <a:srgbClr val="000000"/>
                          </a:solidFill>
                          <a:effectLst/>
                          <a:latin typeface="Verdana"/>
                        </a:rPr>
                        <a:t>thickeners, rice, </a:t>
                      </a:r>
                      <a:r>
                        <a:rPr lang="en-US" sz="1400" kern="1400" dirty="0" smtClean="0">
                          <a:solidFill>
                            <a:srgbClr val="000000"/>
                          </a:solidFill>
                          <a:effectLst/>
                          <a:latin typeface="Verdana"/>
                        </a:rPr>
                        <a:t>pasta</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Moving bubbles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Not </a:t>
                      </a:r>
                      <a:r>
                        <a:rPr lang="en-US" sz="1400" kern="1400" dirty="0">
                          <a:solidFill>
                            <a:srgbClr val="000000"/>
                          </a:solidFill>
                          <a:effectLst/>
                          <a:latin typeface="Verdana"/>
                        </a:rPr>
                        <a:t>acidifying </a:t>
                      </a:r>
                      <a:r>
                        <a:rPr lang="en-US" sz="1400" kern="1400" dirty="0" smtClean="0">
                          <a:solidFill>
                            <a:srgbClr val="000000"/>
                          </a:solidFill>
                          <a:effectLst/>
                          <a:latin typeface="Verdana"/>
                        </a:rPr>
                        <a:t>tomatoes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Mashed </a:t>
                      </a:r>
                      <a:r>
                        <a:rPr lang="en-US" sz="1400" kern="1400" dirty="0">
                          <a:solidFill>
                            <a:srgbClr val="000000"/>
                          </a:solidFill>
                          <a:effectLst/>
                          <a:latin typeface="Verdana"/>
                        </a:rPr>
                        <a:t>or pureed </a:t>
                      </a:r>
                      <a:r>
                        <a:rPr lang="en-US" sz="1400" kern="1400" dirty="0" smtClean="0">
                          <a:solidFill>
                            <a:srgbClr val="000000"/>
                          </a:solidFill>
                          <a:effectLst/>
                          <a:latin typeface="Verdana"/>
                        </a:rPr>
                        <a:t>pumpkin/winter squash</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Paraffin </a:t>
                      </a:r>
                      <a:r>
                        <a:rPr lang="en-US" sz="1400" kern="1400" dirty="0">
                          <a:solidFill>
                            <a:srgbClr val="000000"/>
                          </a:solidFill>
                          <a:effectLst/>
                          <a:latin typeface="Verdana"/>
                        </a:rPr>
                        <a:t>wax on sweet </a:t>
                      </a:r>
                      <a:r>
                        <a:rPr lang="en-US" sz="1400" kern="1400" dirty="0" smtClean="0">
                          <a:solidFill>
                            <a:srgbClr val="000000"/>
                          </a:solidFill>
                          <a:effectLst/>
                          <a:latin typeface="Verdana"/>
                        </a:rPr>
                        <a:t>spreads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Untested recipe source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Contains alcohol</a:t>
                      </a:r>
                    </a:p>
                  </a:txBody>
                  <a:tcPr marL="35695" marR="35695" marT="35706" marB="35706">
                    <a:lnL>
                      <a:noFill/>
                    </a:lnL>
                    <a:lnR>
                      <a:noFill/>
                    </a:lnR>
                    <a:lnT>
                      <a:noFill/>
                    </a:lnT>
                    <a:lnB>
                      <a:noFill/>
                    </a:lnB>
                  </a:tcPr>
                </a:tc>
                <a:tc>
                  <a:txBody>
                    <a:bodyPr/>
                    <a:lstStyle/>
                    <a:p>
                      <a:pPr marR="0" indent="0" algn="ctr" rtl="0">
                        <a:lnSpc>
                          <a:spcPct val="119000"/>
                        </a:lnSpc>
                        <a:spcBef>
                          <a:spcPts val="0"/>
                        </a:spcBef>
                        <a:spcAft>
                          <a:spcPts val="600"/>
                        </a:spcAft>
                      </a:pPr>
                      <a:r>
                        <a:rPr lang="en-US" sz="1600" b="1" kern="1400" dirty="0">
                          <a:solidFill>
                            <a:srgbClr val="000000"/>
                          </a:solidFill>
                          <a:effectLst/>
                          <a:latin typeface="Verdana"/>
                        </a:rPr>
                        <a:t>Lowering a Ribbon Placing</a:t>
                      </a:r>
                      <a:endParaRPr lang="en-US" sz="1100" kern="1400" dirty="0">
                        <a:solidFill>
                          <a:srgbClr val="000000"/>
                        </a:solidFill>
                        <a:effectLst/>
                        <a:latin typeface="Verdana"/>
                      </a:endParaRP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Not </a:t>
                      </a:r>
                      <a:r>
                        <a:rPr lang="en-US" sz="1400" kern="1400" dirty="0">
                          <a:solidFill>
                            <a:srgbClr val="000000"/>
                          </a:solidFill>
                          <a:effectLst/>
                          <a:latin typeface="Verdana"/>
                        </a:rPr>
                        <a:t>following fair book </a:t>
                      </a:r>
                      <a:r>
                        <a:rPr lang="en-US" sz="1400" kern="1400" dirty="0" smtClean="0">
                          <a:solidFill>
                            <a:srgbClr val="000000"/>
                          </a:solidFill>
                          <a:effectLst/>
                          <a:latin typeface="Verdana"/>
                        </a:rPr>
                        <a:t>rules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No recipe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Different </a:t>
                      </a:r>
                      <a:r>
                        <a:rPr lang="en-US" sz="1400" kern="1400" dirty="0">
                          <a:solidFill>
                            <a:srgbClr val="000000"/>
                          </a:solidFill>
                          <a:effectLst/>
                          <a:latin typeface="Verdana"/>
                        </a:rPr>
                        <a:t>color rings/ </a:t>
                      </a:r>
                      <a:r>
                        <a:rPr lang="en-US" sz="1400" kern="1400" dirty="0" smtClean="0">
                          <a:solidFill>
                            <a:srgbClr val="000000"/>
                          </a:solidFill>
                          <a:effectLst/>
                          <a:latin typeface="Verdana"/>
                        </a:rPr>
                        <a:t>bands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Messy </a:t>
                      </a:r>
                      <a:r>
                        <a:rPr lang="en-US" sz="1400" kern="1400" dirty="0">
                          <a:solidFill>
                            <a:srgbClr val="000000"/>
                          </a:solidFill>
                          <a:effectLst/>
                          <a:latin typeface="Verdana"/>
                        </a:rPr>
                        <a:t>jars, rusty </a:t>
                      </a:r>
                      <a:r>
                        <a:rPr lang="en-US" sz="1400" kern="1400" dirty="0" smtClean="0">
                          <a:solidFill>
                            <a:srgbClr val="000000"/>
                          </a:solidFill>
                          <a:effectLst/>
                          <a:latin typeface="Verdana"/>
                        </a:rPr>
                        <a:t>rings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Not </a:t>
                      </a:r>
                      <a:r>
                        <a:rPr lang="en-US" sz="1400" kern="1400" dirty="0">
                          <a:solidFill>
                            <a:srgbClr val="000000"/>
                          </a:solidFill>
                          <a:effectLst/>
                          <a:latin typeface="Verdana"/>
                        </a:rPr>
                        <a:t>enough </a:t>
                      </a:r>
                      <a:r>
                        <a:rPr lang="en-US" sz="1400" kern="1400" dirty="0" smtClean="0">
                          <a:solidFill>
                            <a:srgbClr val="000000"/>
                          </a:solidFill>
                          <a:effectLst/>
                          <a:latin typeface="Verdana"/>
                        </a:rPr>
                        <a:t>liquid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Improper headspace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Wrong </a:t>
                      </a:r>
                      <a:r>
                        <a:rPr lang="en-US" sz="1400" kern="1400" dirty="0">
                          <a:solidFill>
                            <a:srgbClr val="000000"/>
                          </a:solidFill>
                          <a:effectLst/>
                          <a:latin typeface="Verdana"/>
                        </a:rPr>
                        <a:t>color (artificial color added if not in </a:t>
                      </a:r>
                      <a:r>
                        <a:rPr lang="en-US" sz="1400" kern="1400" dirty="0" smtClean="0">
                          <a:solidFill>
                            <a:srgbClr val="000000"/>
                          </a:solidFill>
                          <a:effectLst/>
                          <a:latin typeface="Verdana"/>
                        </a:rPr>
                        <a:t>recipe)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Food </a:t>
                      </a:r>
                      <a:r>
                        <a:rPr lang="en-US" sz="1400" kern="1400" dirty="0">
                          <a:solidFill>
                            <a:srgbClr val="000000"/>
                          </a:solidFill>
                          <a:effectLst/>
                          <a:latin typeface="Verdana"/>
                        </a:rPr>
                        <a:t>over </a:t>
                      </a:r>
                      <a:r>
                        <a:rPr lang="en-US" sz="1400" kern="1400" dirty="0" smtClean="0">
                          <a:solidFill>
                            <a:srgbClr val="000000"/>
                          </a:solidFill>
                          <a:effectLst/>
                          <a:latin typeface="Verdana"/>
                        </a:rPr>
                        <a:t>mature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Uneven </a:t>
                      </a:r>
                      <a:r>
                        <a:rPr lang="en-US" sz="1400" kern="1400" dirty="0">
                          <a:solidFill>
                            <a:srgbClr val="000000"/>
                          </a:solidFill>
                          <a:effectLst/>
                          <a:latin typeface="Verdana"/>
                        </a:rPr>
                        <a:t>sized food </a:t>
                      </a:r>
                      <a:r>
                        <a:rPr lang="en-US" sz="1400" kern="1400" dirty="0" smtClean="0">
                          <a:solidFill>
                            <a:srgbClr val="000000"/>
                          </a:solidFill>
                          <a:effectLst/>
                          <a:latin typeface="Verdana"/>
                        </a:rPr>
                        <a:t>pieces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Using colored jars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Brands </a:t>
                      </a:r>
                      <a:r>
                        <a:rPr lang="en-US" sz="1400" kern="1400" dirty="0">
                          <a:solidFill>
                            <a:srgbClr val="000000"/>
                          </a:solidFill>
                          <a:effectLst/>
                          <a:latin typeface="Verdana"/>
                        </a:rPr>
                        <a:t>of jar/lids not the </a:t>
                      </a:r>
                      <a:r>
                        <a:rPr lang="en-US" sz="1400" kern="1400" dirty="0" smtClean="0">
                          <a:solidFill>
                            <a:srgbClr val="000000"/>
                          </a:solidFill>
                          <a:effectLst/>
                          <a:latin typeface="Verdana"/>
                        </a:rPr>
                        <a:t>same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Food </a:t>
                      </a:r>
                      <a:r>
                        <a:rPr lang="en-US" sz="1400" kern="1400" dirty="0">
                          <a:solidFill>
                            <a:srgbClr val="000000"/>
                          </a:solidFill>
                          <a:effectLst/>
                          <a:latin typeface="Verdana"/>
                        </a:rPr>
                        <a:t>above </a:t>
                      </a:r>
                      <a:r>
                        <a:rPr lang="en-US" sz="1400" kern="1400" dirty="0" smtClean="0">
                          <a:solidFill>
                            <a:srgbClr val="000000"/>
                          </a:solidFill>
                          <a:effectLst/>
                          <a:latin typeface="Verdana"/>
                        </a:rPr>
                        <a:t>liquid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Fancy pack, if not stated in recipe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Foreign material</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Sediment </a:t>
                      </a:r>
                      <a:r>
                        <a:rPr lang="en-US" sz="1400" kern="1400" dirty="0">
                          <a:solidFill>
                            <a:srgbClr val="000000"/>
                          </a:solidFill>
                          <a:effectLst/>
                          <a:latin typeface="Verdana"/>
                        </a:rPr>
                        <a:t>in </a:t>
                      </a:r>
                      <a:r>
                        <a:rPr lang="en-US" sz="1400" kern="1400" dirty="0" smtClean="0">
                          <a:solidFill>
                            <a:srgbClr val="000000"/>
                          </a:solidFill>
                          <a:effectLst/>
                          <a:latin typeface="Verdana"/>
                        </a:rPr>
                        <a:t>jars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smtClean="0">
                          <a:solidFill>
                            <a:srgbClr val="000000"/>
                          </a:solidFill>
                          <a:effectLst/>
                          <a:latin typeface="Verdana"/>
                        </a:rPr>
                        <a:t>Using iodized salt</a:t>
                      </a:r>
                      <a:endParaRPr lang="en-US" sz="1100" kern="1400" dirty="0">
                        <a:solidFill>
                          <a:srgbClr val="000000"/>
                        </a:solidFill>
                        <a:effectLst/>
                        <a:latin typeface="Verdana"/>
                      </a:endParaRPr>
                    </a:p>
                  </a:txBody>
                  <a:tcPr marL="35695" marR="35695" marT="35706" marB="35706">
                    <a:lnL>
                      <a:noFill/>
                    </a:lnL>
                    <a:lnR>
                      <a:noFill/>
                    </a:lnR>
                    <a:lnT>
                      <a:noFill/>
                    </a:lnT>
                    <a:lnB>
                      <a:noFill/>
                    </a:lnB>
                  </a:tcPr>
                </a:tc>
              </a:tr>
            </a:tbl>
          </a:graphicData>
        </a:graphic>
      </p:graphicFrame>
      <p:sp>
        <p:nvSpPr>
          <p:cNvPr id="37894" name="Control 3"/>
          <p:cNvSpPr>
            <a:spLocks noChangeArrowheads="1" noChangeShapeType="1"/>
          </p:cNvSpPr>
          <p:nvPr/>
        </p:nvSpPr>
        <p:spPr bwMode="auto">
          <a:xfrm>
            <a:off x="2320925" y="6342063"/>
            <a:ext cx="6130925" cy="463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Times New Roman" pitchFamily="18" charset="0"/>
            </a:endParaRPr>
          </a:p>
        </p:txBody>
      </p:sp>
    </p:spTree>
    <p:extLst>
      <p:ext uri="{BB962C8B-B14F-4D97-AF65-F5344CB8AC3E}">
        <p14:creationId xmlns:p14="http://schemas.microsoft.com/office/powerpoint/2010/main" val="808165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Educated!</a:t>
            </a:r>
            <a:endParaRPr lang="en-US" dirty="0"/>
          </a:p>
        </p:txBody>
      </p:sp>
      <p:pic>
        <p:nvPicPr>
          <p:cNvPr id="9218" name="Picture 2" descr="put it up food preservation for you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99685" y="1835205"/>
            <a:ext cx="4038600" cy="1502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14785" y="3396124"/>
            <a:ext cx="3491340" cy="369332"/>
          </a:xfrm>
          <a:prstGeom prst="rect">
            <a:avLst/>
          </a:prstGeom>
          <a:noFill/>
        </p:spPr>
        <p:txBody>
          <a:bodyPr wrap="none" rtlCol="0">
            <a:spAutoFit/>
          </a:bodyPr>
          <a:lstStyle/>
          <a:p>
            <a:r>
              <a:rPr lang="en-US" dirty="0">
                <a:hlinkClick r:id="rId3"/>
              </a:rPr>
              <a:t>http://</a:t>
            </a:r>
            <a:r>
              <a:rPr lang="en-US" dirty="0" smtClean="0">
                <a:hlinkClick r:id="rId3"/>
              </a:rPr>
              <a:t>nchfp.uga.edu/putitup.html</a:t>
            </a:r>
            <a:r>
              <a:rPr lang="en-US" dirty="0" smtClean="0"/>
              <a:t> </a:t>
            </a:r>
            <a:endParaRPr lang="en-US" dirty="0"/>
          </a:p>
        </p:txBody>
      </p:sp>
      <p:sp>
        <p:nvSpPr>
          <p:cNvPr id="7" name="TextBox 6"/>
          <p:cNvSpPr txBox="1"/>
          <p:nvPr/>
        </p:nvSpPr>
        <p:spPr>
          <a:xfrm>
            <a:off x="28888" y="4707125"/>
            <a:ext cx="4163638" cy="1200329"/>
          </a:xfrm>
          <a:prstGeom prst="rect">
            <a:avLst/>
          </a:prstGeom>
          <a:noFill/>
        </p:spPr>
        <p:txBody>
          <a:bodyPr wrap="square" rtlCol="0">
            <a:spAutoFit/>
          </a:bodyPr>
          <a:lstStyle/>
          <a:p>
            <a:r>
              <a:rPr lang="en-US" dirty="0">
                <a:hlinkClick r:id="rId4"/>
              </a:rPr>
              <a:t>http://</a:t>
            </a:r>
            <a:r>
              <a:rPr lang="en-US" dirty="0" smtClean="0">
                <a:hlinkClick r:id="rId4"/>
              </a:rPr>
              <a:t>www.rrc.ksu.edu/p.aspx?tabid=18</a:t>
            </a:r>
            <a:endParaRPr lang="en-US" dirty="0" smtClean="0"/>
          </a:p>
          <a:p>
            <a:r>
              <a:rPr lang="en-US" dirty="0" smtClean="0"/>
              <a:t>10 Tips for Safe Home-Canned Foods</a:t>
            </a:r>
            <a:endParaRPr lang="en-US" dirty="0"/>
          </a:p>
          <a:p>
            <a:r>
              <a:rPr lang="en-US" dirty="0">
                <a:hlinkClick r:id="rId5"/>
              </a:rPr>
              <a:t>http://</a:t>
            </a:r>
            <a:r>
              <a:rPr lang="en-US" dirty="0" smtClean="0">
                <a:hlinkClick r:id="rId5"/>
              </a:rPr>
              <a:t>www.ksre.ksu.edu/bookstore/pubs/MF3170.pdf</a:t>
            </a:r>
            <a:r>
              <a:rPr lang="en-US" dirty="0" smtClean="0"/>
              <a:t>  </a:t>
            </a:r>
            <a:endParaRPr lang="en-US" dirty="0"/>
          </a:p>
        </p:txBody>
      </p:sp>
      <p:sp>
        <p:nvSpPr>
          <p:cNvPr id="8" name="TextBox 7"/>
          <p:cNvSpPr txBox="1"/>
          <p:nvPr/>
        </p:nvSpPr>
        <p:spPr>
          <a:xfrm>
            <a:off x="1932834" y="1303940"/>
            <a:ext cx="4937121" cy="369332"/>
          </a:xfrm>
          <a:prstGeom prst="rect">
            <a:avLst/>
          </a:prstGeom>
          <a:noFill/>
        </p:spPr>
        <p:txBody>
          <a:bodyPr wrap="none" rtlCol="0">
            <a:spAutoFit/>
          </a:bodyPr>
          <a:lstStyle/>
          <a:p>
            <a:r>
              <a:rPr lang="en-US" dirty="0" smtClean="0"/>
              <a:t>4-H Foods Project Curriculum and online resources</a:t>
            </a:r>
            <a:endParaRPr lang="en-US" dirty="0"/>
          </a:p>
        </p:txBody>
      </p:sp>
      <p:pic>
        <p:nvPicPr>
          <p:cNvPr id="9220" name="Picture 4" descr="preserved foods: fruits and vegeta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625" y="5968890"/>
            <a:ext cx="47910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ational Center for Home Food Preserv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3200" y="5168790"/>
            <a:ext cx="4762500" cy="800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21260" y="4754570"/>
            <a:ext cx="2305631" cy="369332"/>
          </a:xfrm>
          <a:prstGeom prst="rect">
            <a:avLst/>
          </a:prstGeom>
          <a:noFill/>
        </p:spPr>
        <p:txBody>
          <a:bodyPr wrap="none" rtlCol="0">
            <a:spAutoFit/>
          </a:bodyPr>
          <a:lstStyle/>
          <a:p>
            <a:r>
              <a:rPr lang="en-US" dirty="0">
                <a:hlinkClick r:id="rId8"/>
              </a:rPr>
              <a:t>http://nchfp.uga.edu</a:t>
            </a:r>
            <a:r>
              <a:rPr lang="en-US" dirty="0" smtClean="0">
                <a:hlinkClick r:id="rId8"/>
              </a:rPr>
              <a:t>/</a:t>
            </a:r>
            <a:r>
              <a:rPr lang="en-US" dirty="0" smtClean="0"/>
              <a:t> </a:t>
            </a:r>
            <a:endParaRPr lang="en-US" dirty="0"/>
          </a:p>
        </p:txBody>
      </p:sp>
      <p:pic>
        <p:nvPicPr>
          <p:cNvPr id="4" name="Content Placeholder 3"/>
          <p:cNvPicPr>
            <a:picLocks noGrp="1" noChangeAspect="1"/>
          </p:cNvPicPr>
          <p:nvPr>
            <p:ph sz="half" idx="1"/>
          </p:nvPr>
        </p:nvPicPr>
        <p:blipFill>
          <a:blip r:embed="rId9">
            <a:extLst>
              <a:ext uri="{28A0092B-C50C-407E-A947-70E740481C1C}">
                <a14:useLocalDpi xmlns:a14="http://schemas.microsoft.com/office/drawing/2010/main" val="0"/>
              </a:ext>
            </a:extLst>
          </a:blip>
          <a:stretch>
            <a:fillRect/>
          </a:stretch>
        </p:blipFill>
        <p:spPr>
          <a:xfrm>
            <a:off x="394127" y="1673272"/>
            <a:ext cx="4038600" cy="3008837"/>
          </a:xfrm>
        </p:spPr>
      </p:pic>
    </p:spTree>
    <p:extLst>
      <p:ext uri="{BB962C8B-B14F-4D97-AF65-F5344CB8AC3E}">
        <p14:creationId xmlns:p14="http://schemas.microsoft.com/office/powerpoint/2010/main" val="3592487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 the Fair </a:t>
            </a:r>
            <a:r>
              <a:rPr lang="en-US" b="1" dirty="0" smtClean="0">
                <a:solidFill>
                  <a:srgbClr val="FF0000"/>
                </a:solidFill>
              </a:rPr>
              <a:t>AND</a:t>
            </a:r>
            <a:r>
              <a:rPr lang="en-US" dirty="0" smtClean="0"/>
              <a:t> Home!</a:t>
            </a:r>
            <a:endParaRPr lang="en-US" dirty="0"/>
          </a:p>
        </p:txBody>
      </p:sp>
      <p:sp>
        <p:nvSpPr>
          <p:cNvPr id="6" name="Content Placeholder 5"/>
          <p:cNvSpPr>
            <a:spLocks noGrp="1"/>
          </p:cNvSpPr>
          <p:nvPr>
            <p:ph idx="1"/>
          </p:nvPr>
        </p:nvSpPr>
        <p:spPr/>
        <p:txBody>
          <a:bodyPr/>
          <a:lstStyle/>
          <a:p>
            <a:r>
              <a:rPr lang="en-US" dirty="0" smtClean="0"/>
              <a:t>This is not JUST for the Fair!!</a:t>
            </a:r>
          </a:p>
          <a:p>
            <a:r>
              <a:rPr lang="en-US" dirty="0" smtClean="0"/>
              <a:t>All foods need to be canned safely for any use!</a:t>
            </a:r>
          </a:p>
          <a:p>
            <a:r>
              <a:rPr lang="en-US" dirty="0" smtClean="0"/>
              <a:t>Be Smart!</a:t>
            </a:r>
          </a:p>
          <a:p>
            <a:r>
              <a:rPr lang="en-US" dirty="0" smtClean="0"/>
              <a:t>Be Safe!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680" y="2897735"/>
            <a:ext cx="2656634" cy="3535520"/>
          </a:xfrm>
          <a:prstGeom prst="rect">
            <a:avLst/>
          </a:prstGeom>
        </p:spPr>
      </p:pic>
    </p:spTree>
    <p:extLst>
      <p:ext uri="{BB962C8B-B14F-4D97-AF65-F5344CB8AC3E}">
        <p14:creationId xmlns:p14="http://schemas.microsoft.com/office/powerpoint/2010/main" val="79920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905250"/>
          </a:xfrm>
        </p:spPr>
        <p:txBody>
          <a:bodyPr>
            <a:normAutofit fontScale="90000"/>
          </a:bodyPr>
          <a:lstStyle/>
          <a:p>
            <a:pPr algn="ctr"/>
            <a:r>
              <a:rPr lang="en-US" dirty="0" smtClean="0">
                <a:solidFill>
                  <a:schemeClr val="accent4"/>
                </a:solidFill>
              </a:rPr>
              <a:t>Need a judge’s training, leader’s training?</a:t>
            </a:r>
            <a:br>
              <a:rPr lang="en-US" dirty="0" smtClean="0">
                <a:solidFill>
                  <a:schemeClr val="accent4"/>
                </a:solidFill>
              </a:rPr>
            </a:br>
            <a:r>
              <a:rPr lang="en-US" dirty="0" smtClean="0">
                <a:solidFill>
                  <a:schemeClr val="accent4"/>
                </a:solidFill>
              </a:rPr>
              <a:t>Food preservation class?</a:t>
            </a:r>
            <a:br>
              <a:rPr lang="en-US" dirty="0" smtClean="0">
                <a:solidFill>
                  <a:schemeClr val="accent4"/>
                </a:solidFill>
              </a:rPr>
            </a:br>
            <a:r>
              <a:rPr lang="en-US" dirty="0" smtClean="0">
                <a:solidFill>
                  <a:schemeClr val="accent4"/>
                </a:solidFill>
              </a:rPr>
              <a:t>Resources?</a:t>
            </a:r>
            <a:endParaRPr lang="en-US" dirty="0">
              <a:solidFill>
                <a:schemeClr val="accent4"/>
              </a:solidFill>
            </a:endParaRPr>
          </a:p>
        </p:txBody>
      </p:sp>
      <p:sp>
        <p:nvSpPr>
          <p:cNvPr id="6" name="Text Placeholder 5"/>
          <p:cNvSpPr>
            <a:spLocks noGrp="1"/>
          </p:cNvSpPr>
          <p:nvPr>
            <p:ph type="body" sz="half" idx="2"/>
          </p:nvPr>
        </p:nvSpPr>
        <p:spPr>
          <a:xfrm>
            <a:off x="1792288" y="5659938"/>
            <a:ext cx="5486400" cy="804862"/>
          </a:xfrm>
        </p:spPr>
        <p:txBody>
          <a:bodyPr>
            <a:normAutofit/>
          </a:bodyPr>
          <a:lstStyle/>
          <a:p>
            <a:pPr algn="ctr"/>
            <a:r>
              <a:rPr lang="en-US" sz="3200" dirty="0" smtClean="0">
                <a:solidFill>
                  <a:schemeClr val="accent4">
                    <a:lumMod val="75000"/>
                  </a:schemeClr>
                </a:solidFill>
                <a:latin typeface="Snap ITC" panose="04040A07060A02020202" pitchFamily="82" charset="0"/>
              </a:rPr>
              <a:t>How Can I Help?</a:t>
            </a:r>
            <a:endParaRPr lang="en-US" sz="3200" dirty="0">
              <a:solidFill>
                <a:schemeClr val="accent4">
                  <a:lumMod val="75000"/>
                </a:schemeClr>
              </a:solidFill>
              <a:latin typeface="Snap ITC" panose="04040A07060A02020202" pitchFamily="82" charset="0"/>
            </a:endParaRPr>
          </a:p>
        </p:txBody>
      </p:sp>
      <p:pic>
        <p:nvPicPr>
          <p:cNvPr id="7" name="Picture 2" descr="StateFair_food_2011_050"/>
          <p:cNvPicPr preferRelativeResize="0">
            <a:picLocks noGrp="1" noChangeArrowheads="1" noChangeShapeType="1"/>
          </p:cNvPicPr>
          <p:nvPr>
            <p:ph type="pic" idx="1"/>
          </p:nvPr>
        </p:nvPicPr>
        <p:blipFill>
          <a:blip r:embed="rId2"/>
          <a:srcRect l="5081" r="5081"/>
          <a:stretch>
            <a:fillRect/>
          </a:stretch>
        </p:blipFill>
        <p:spPr bwMode="auto">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476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Get Up to Date?</a:t>
            </a:r>
            <a:endParaRPr lang="en-US" dirty="0"/>
          </a:p>
        </p:txBody>
      </p:sp>
      <p:sp>
        <p:nvSpPr>
          <p:cNvPr id="3" name="Content Placeholder 2"/>
          <p:cNvSpPr>
            <a:spLocks noGrp="1"/>
          </p:cNvSpPr>
          <p:nvPr>
            <p:ph sz="half" idx="1"/>
          </p:nvPr>
        </p:nvSpPr>
        <p:spPr>
          <a:xfrm>
            <a:off x="457199" y="1600200"/>
            <a:ext cx="7530076" cy="4525963"/>
          </a:xfrm>
        </p:spPr>
        <p:txBody>
          <a:bodyPr>
            <a:normAutofit fontScale="85000" lnSpcReduction="10000"/>
          </a:bodyPr>
          <a:lstStyle/>
          <a:p>
            <a:r>
              <a:rPr lang="en-US" dirty="0" smtClean="0"/>
              <a:t>Food preservation is a </a:t>
            </a:r>
            <a:r>
              <a:rPr lang="en-US" b="1" dirty="0" smtClean="0">
                <a:solidFill>
                  <a:schemeClr val="accent6"/>
                </a:solidFill>
              </a:rPr>
              <a:t>science</a:t>
            </a:r>
            <a:r>
              <a:rPr lang="en-US" dirty="0" smtClean="0"/>
              <a:t> and things have </a:t>
            </a:r>
            <a:r>
              <a:rPr lang="en-US" b="1" dirty="0" smtClean="0">
                <a:solidFill>
                  <a:schemeClr val="accent6"/>
                </a:solidFill>
              </a:rPr>
              <a:t>changed</a:t>
            </a:r>
            <a:r>
              <a:rPr lang="en-US" dirty="0" smtClean="0"/>
              <a:t>!</a:t>
            </a:r>
          </a:p>
          <a:p>
            <a:pPr lvl="1"/>
            <a:r>
              <a:rPr lang="en-US" dirty="0" smtClean="0"/>
              <a:t>pH &lt; 4.6 = high acid foods</a:t>
            </a:r>
          </a:p>
          <a:p>
            <a:pPr lvl="1"/>
            <a:r>
              <a:rPr lang="en-US" dirty="0" smtClean="0"/>
              <a:t>pH &gt; 4.6 = low acid foods</a:t>
            </a:r>
          </a:p>
          <a:p>
            <a:pPr lvl="2"/>
            <a:r>
              <a:rPr lang="en-US" dirty="0" smtClean="0"/>
              <a:t>Supports growth of botulism!</a:t>
            </a:r>
          </a:p>
          <a:p>
            <a:pPr lvl="1"/>
            <a:r>
              <a:rPr lang="en-US" dirty="0" smtClean="0"/>
              <a:t>Water activity</a:t>
            </a:r>
          </a:p>
          <a:p>
            <a:pPr lvl="1"/>
            <a:r>
              <a:rPr lang="en-US" dirty="0" smtClean="0"/>
              <a:t>Heat penetration through the jar</a:t>
            </a:r>
          </a:p>
          <a:p>
            <a:pPr lvl="1"/>
            <a:r>
              <a:rPr lang="en-US" dirty="0" smtClean="0"/>
              <a:t>Thickness of the food mixture</a:t>
            </a:r>
          </a:p>
          <a:p>
            <a:pPr lvl="1"/>
            <a:r>
              <a:rPr lang="en-US" dirty="0" smtClean="0"/>
              <a:t>Size of food pieces</a:t>
            </a:r>
          </a:p>
          <a:p>
            <a:pPr lvl="1"/>
            <a:r>
              <a:rPr lang="en-US" dirty="0" smtClean="0"/>
              <a:t>Size of jar</a:t>
            </a:r>
          </a:p>
          <a:p>
            <a:pPr lvl="1"/>
            <a:r>
              <a:rPr lang="en-US" dirty="0" smtClean="0"/>
              <a:t>Raw pack or Hot pack</a:t>
            </a:r>
          </a:p>
          <a:p>
            <a:pPr lvl="1"/>
            <a:r>
              <a:rPr lang="en-US" dirty="0" smtClean="0"/>
              <a:t>Altitude of residence</a:t>
            </a:r>
          </a:p>
          <a:p>
            <a:pPr lvl="1"/>
            <a:r>
              <a:rPr lang="en-US" dirty="0" smtClean="0"/>
              <a:t>Time and temperature</a:t>
            </a:r>
          </a:p>
          <a:p>
            <a:pPr lvl="1"/>
            <a:r>
              <a:rPr lang="en-US" dirty="0" smtClean="0"/>
              <a:t>Headspace</a:t>
            </a:r>
          </a:p>
        </p:txBody>
      </p:sp>
      <p:pic>
        <p:nvPicPr>
          <p:cNvPr id="1026" name="Picture 2" descr="jar with thermocou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82740" y="2442365"/>
            <a:ext cx="2192567" cy="292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09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anose="0208090404030B020404" pitchFamily="18" charset="0"/>
              </a:rPr>
              <a:t>Just Because It Seals, Doesn’t Mean It’s Safe!</a:t>
            </a:r>
            <a:endParaRPr lang="en-US" dirty="0">
              <a:latin typeface="Cooper Black" panose="0208090404030B020404" pitchFamily="18" charset="0"/>
            </a:endParaRPr>
          </a:p>
        </p:txBody>
      </p:sp>
      <p:sp>
        <p:nvSpPr>
          <p:cNvPr id="3" name="Subtitle 2"/>
          <p:cNvSpPr>
            <a:spLocks noGrp="1"/>
          </p:cNvSpPr>
          <p:nvPr>
            <p:ph type="subTitle" idx="1"/>
          </p:nvPr>
        </p:nvSpPr>
        <p:spPr>
          <a:xfrm>
            <a:off x="4420210" y="2980492"/>
            <a:ext cx="3731665" cy="2580430"/>
          </a:xfrm>
        </p:spPr>
        <p:txBody>
          <a:bodyPr/>
          <a:lstStyle/>
          <a:p>
            <a:r>
              <a:rPr lang="en-US" dirty="0"/>
              <a:t>Food Safety for Fair </a:t>
            </a:r>
            <a:r>
              <a:rPr lang="en-US" dirty="0" smtClean="0"/>
              <a:t>Exhibits and Home</a:t>
            </a:r>
          </a:p>
          <a:p>
            <a:endParaRPr lang="en-US" dirty="0"/>
          </a:p>
          <a:p>
            <a:r>
              <a:rPr lang="en-US" dirty="0"/>
              <a:t>Karen Blakeslee, M.S.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090" y="2442365"/>
            <a:ext cx="4260397" cy="3201315"/>
          </a:xfrm>
          <a:prstGeom prst="rect">
            <a:avLst/>
          </a:prstGeom>
        </p:spPr>
      </p:pic>
    </p:spTree>
    <p:extLst>
      <p:ext uri="{BB962C8B-B14F-4D97-AF65-F5344CB8AC3E}">
        <p14:creationId xmlns:p14="http://schemas.microsoft.com/office/powerpoint/2010/main" val="980861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85" y="274638"/>
            <a:ext cx="8440815" cy="1143000"/>
          </a:xfrm>
        </p:spPr>
        <p:txBody>
          <a:bodyPr>
            <a:normAutofit/>
          </a:bodyPr>
          <a:lstStyle/>
          <a:p>
            <a:r>
              <a:rPr lang="en-US" sz="3600" dirty="0" smtClean="0">
                <a:solidFill>
                  <a:srgbClr val="FF0000"/>
                </a:solidFill>
              </a:rPr>
              <a:t>Creative Canning          Foodborne Illness!</a:t>
            </a:r>
            <a:endParaRPr lang="en-US" sz="3600" dirty="0">
              <a:solidFill>
                <a:srgbClr val="FF0000"/>
              </a:solidFill>
            </a:endParaRPr>
          </a:p>
        </p:txBody>
      </p:sp>
      <p:sp>
        <p:nvSpPr>
          <p:cNvPr id="3" name="Content Placeholder 2"/>
          <p:cNvSpPr>
            <a:spLocks noGrp="1"/>
          </p:cNvSpPr>
          <p:nvPr>
            <p:ph sz="half" idx="1"/>
          </p:nvPr>
        </p:nvSpPr>
        <p:spPr/>
        <p:txBody>
          <a:bodyPr/>
          <a:lstStyle/>
          <a:p>
            <a:r>
              <a:rPr lang="en-US" dirty="0" smtClean="0"/>
              <a:t>Improperly home canned vegetables are the most common cause of botulism outbreaks in the U.S.</a:t>
            </a:r>
          </a:p>
          <a:p>
            <a:pPr lvl="1"/>
            <a:r>
              <a:rPr lang="en-US" dirty="0" smtClean="0"/>
              <a:t>Did not pressure can</a:t>
            </a:r>
          </a:p>
          <a:p>
            <a:pPr lvl="1"/>
            <a:r>
              <a:rPr lang="en-US" dirty="0" smtClean="0"/>
              <a:t>Ignored spoilage signs</a:t>
            </a:r>
          </a:p>
          <a:p>
            <a:pPr lvl="1"/>
            <a:r>
              <a:rPr lang="en-US" dirty="0" smtClean="0"/>
              <a:t>Improper instructions</a:t>
            </a:r>
          </a:p>
          <a:p>
            <a:pPr lvl="1"/>
            <a:r>
              <a:rPr lang="en-US" dirty="0" smtClean="0"/>
              <a:t>Unaware of the risks</a:t>
            </a:r>
            <a:endParaRPr lang="en-US" dirty="0"/>
          </a:p>
        </p:txBody>
      </p:sp>
      <p:sp>
        <p:nvSpPr>
          <p:cNvPr id="6" name="Right Arrow 5"/>
          <p:cNvSpPr/>
          <p:nvPr/>
        </p:nvSpPr>
        <p:spPr>
          <a:xfrm>
            <a:off x="3865342" y="696780"/>
            <a:ext cx="910740" cy="412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5985" y="5650380"/>
            <a:ext cx="4446410" cy="369332"/>
          </a:xfrm>
          <a:prstGeom prst="rect">
            <a:avLst/>
          </a:prstGeom>
          <a:noFill/>
        </p:spPr>
        <p:txBody>
          <a:bodyPr wrap="none" rtlCol="0">
            <a:spAutoFit/>
          </a:bodyPr>
          <a:lstStyle/>
          <a:p>
            <a:r>
              <a:rPr lang="en-US" dirty="0">
                <a:hlinkClick r:id="rId2"/>
              </a:rPr>
              <a:t>http://www.cdc.gov/features/homecanning</a:t>
            </a:r>
            <a:r>
              <a:rPr lang="en-US" dirty="0" smtClean="0">
                <a:hlinkClick r:id="rId2"/>
              </a:rPr>
              <a:t>/</a:t>
            </a:r>
            <a:r>
              <a:rPr lang="en-US" dirty="0" smtClean="0"/>
              <a:t> </a:t>
            </a:r>
            <a:endParaRPr lang="en-US" dirty="0"/>
          </a:p>
        </p:txBody>
      </p:sp>
      <p:pic>
        <p:nvPicPr>
          <p:cNvPr id="8" name="Picture 3" descr="PHIL_3355.tif"/>
          <p:cNvPicPr>
            <a:picLocks noChangeAspect="1"/>
          </p:cNvPicPr>
          <p:nvPr/>
        </p:nvPicPr>
        <p:blipFill>
          <a:blip r:embed="rId3" cstate="print"/>
          <a:srcRect/>
          <a:stretch>
            <a:fillRect/>
          </a:stretch>
        </p:blipFill>
        <p:spPr bwMode="auto">
          <a:xfrm>
            <a:off x="4958450" y="2133600"/>
            <a:ext cx="3524250" cy="2306638"/>
          </a:xfrm>
          <a:prstGeom prst="rect">
            <a:avLst/>
          </a:prstGeom>
          <a:noFill/>
          <a:ln w="9525">
            <a:solidFill>
              <a:schemeClr val="tx1"/>
            </a:solidFill>
            <a:miter lim="800000"/>
            <a:headEnd/>
            <a:tailEnd/>
          </a:ln>
        </p:spPr>
      </p:pic>
      <p:sp>
        <p:nvSpPr>
          <p:cNvPr id="9" name="TextBox 8"/>
          <p:cNvSpPr txBox="1"/>
          <p:nvPr/>
        </p:nvSpPr>
        <p:spPr>
          <a:xfrm>
            <a:off x="6420067" y="4962877"/>
            <a:ext cx="2339975" cy="254000"/>
          </a:xfrm>
          <a:prstGeom prst="rect">
            <a:avLst/>
          </a:prstGeom>
          <a:noFill/>
        </p:spPr>
        <p:txBody>
          <a:bodyPr wrap="none">
            <a:spAutoFit/>
          </a:bodyPr>
          <a:lstStyle/>
          <a:p>
            <a:pPr>
              <a:defRPr/>
            </a:pPr>
            <a:r>
              <a:rPr lang="en-US" sz="1050" dirty="0"/>
              <a:t>CDC – Public Health Imaging Library</a:t>
            </a:r>
          </a:p>
        </p:txBody>
      </p:sp>
      <p:sp>
        <p:nvSpPr>
          <p:cNvPr id="10" name="TextBox 9"/>
          <p:cNvSpPr txBox="1"/>
          <p:nvPr/>
        </p:nvSpPr>
        <p:spPr>
          <a:xfrm>
            <a:off x="5255055" y="4593545"/>
            <a:ext cx="3059684" cy="369332"/>
          </a:xfrm>
          <a:prstGeom prst="rect">
            <a:avLst/>
          </a:prstGeom>
          <a:noFill/>
        </p:spPr>
        <p:txBody>
          <a:bodyPr wrap="none" rtlCol="0">
            <a:spAutoFit/>
          </a:bodyPr>
          <a:lstStyle/>
          <a:p>
            <a:r>
              <a:rPr lang="en-US" dirty="0" smtClean="0"/>
              <a:t>Canned peppers with botulism</a:t>
            </a:r>
            <a:endParaRPr lang="en-US" dirty="0"/>
          </a:p>
        </p:txBody>
      </p:sp>
    </p:spTree>
    <p:extLst>
      <p:ext uri="{BB962C8B-B14F-4D97-AF65-F5344CB8AC3E}">
        <p14:creationId xmlns:p14="http://schemas.microsoft.com/office/powerpoint/2010/main" val="324591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sz="half" idx="1"/>
          </p:nvPr>
        </p:nvSpPr>
        <p:spPr>
          <a:xfrm>
            <a:off x="457200" y="1600200"/>
            <a:ext cx="4418380" cy="4525963"/>
          </a:xfrm>
        </p:spPr>
        <p:txBody>
          <a:bodyPr>
            <a:normAutofit fontScale="92500" lnSpcReduction="20000"/>
          </a:bodyPr>
          <a:lstStyle/>
          <a:p>
            <a:r>
              <a:rPr lang="en-US" dirty="0" smtClean="0"/>
              <a:t>Use USDA processing </a:t>
            </a:r>
            <a:r>
              <a:rPr lang="en-US" dirty="0" smtClean="0"/>
              <a:t>methods with tested recipes</a:t>
            </a:r>
            <a:endParaRPr lang="en-US" dirty="0" smtClean="0"/>
          </a:p>
          <a:p>
            <a:r>
              <a:rPr lang="en-US" dirty="0" smtClean="0"/>
              <a:t>Clear, standard canning jars</a:t>
            </a:r>
          </a:p>
          <a:p>
            <a:r>
              <a:rPr lang="en-US" dirty="0" smtClean="0"/>
              <a:t>High acid foods MUST be water bath processed</a:t>
            </a:r>
          </a:p>
          <a:p>
            <a:pPr lvl="1"/>
            <a:r>
              <a:rPr lang="en-US" dirty="0" smtClean="0"/>
              <a:t>Jams, jellies, fruits, pickles</a:t>
            </a:r>
          </a:p>
          <a:p>
            <a:r>
              <a:rPr lang="en-US" dirty="0" smtClean="0"/>
              <a:t>Low acid foods MUST be pressure canned</a:t>
            </a:r>
          </a:p>
          <a:p>
            <a:pPr lvl="1"/>
            <a:r>
              <a:rPr lang="en-US" dirty="0" smtClean="0"/>
              <a:t>Vegetables, meats</a:t>
            </a:r>
          </a:p>
          <a:p>
            <a:r>
              <a:rPr lang="en-US" dirty="0" smtClean="0"/>
              <a:t>Tomatoes, with added acid, may be processed either way</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580" y="1986995"/>
            <a:ext cx="4098330" cy="3079536"/>
          </a:xfrm>
          <a:prstGeom prst="rect">
            <a:avLst/>
          </a:prstGeom>
        </p:spPr>
      </p:pic>
    </p:spTree>
    <p:extLst>
      <p:ext uri="{BB962C8B-B14F-4D97-AF65-F5344CB8AC3E}">
        <p14:creationId xmlns:p14="http://schemas.microsoft.com/office/powerpoint/2010/main" val="172609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143000"/>
          </a:xfrm>
        </p:spPr>
        <p:txBody>
          <a:bodyPr/>
          <a:lstStyle/>
          <a:p>
            <a:pPr eaLnBrk="1" hangingPunct="1"/>
            <a:r>
              <a:rPr lang="en-US" altLang="en-US" smtClean="0"/>
              <a:t>Trusted Recipe Sources</a:t>
            </a:r>
          </a:p>
        </p:txBody>
      </p:sp>
      <p:pic>
        <p:nvPicPr>
          <p:cNvPr id="16387"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6688" y="969963"/>
            <a:ext cx="3810000" cy="1782762"/>
          </a:xfrm>
          <a:ln>
            <a:solidFill>
              <a:schemeClr val="tx1"/>
            </a:solidFill>
            <a:miter lim="800000"/>
            <a:headEnd/>
            <a:tailEnd/>
          </a:ln>
        </p:spPr>
      </p:pic>
      <p:pic>
        <p:nvPicPr>
          <p:cNvPr id="16388" name="Picture 11" descr="ballpreservin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0825" y="1000125"/>
            <a:ext cx="1828800" cy="2590800"/>
          </a:xfrm>
          <a:ln>
            <a:solidFill>
              <a:srgbClr val="000000"/>
            </a:solidFill>
            <a:miter lim="800000"/>
            <a:headEnd/>
            <a:tailEnd/>
          </a:ln>
        </p:spPr>
      </p:pic>
      <p:sp>
        <p:nvSpPr>
          <p:cNvPr id="16389" name="Rectangle 3"/>
          <p:cNvSpPr>
            <a:spLocks noGrp="1" noChangeArrowheads="1"/>
          </p:cNvSpPr>
          <p:nvPr>
            <p:ph type="body" sz="half" idx="3"/>
          </p:nvPr>
        </p:nvSpPr>
        <p:spPr>
          <a:xfrm>
            <a:off x="1123950" y="5486400"/>
            <a:ext cx="8153400" cy="685800"/>
          </a:xfrm>
        </p:spPr>
        <p:txBody>
          <a:bodyPr/>
          <a:lstStyle/>
          <a:p>
            <a:pPr marL="273050" indent="-273050" eaLnBrk="1" hangingPunct="1">
              <a:buFont typeface="Wingdings 2" pitchFamily="18" charset="2"/>
              <a:buChar char=""/>
            </a:pPr>
            <a:r>
              <a:rPr lang="en-US" altLang="en-US" sz="2800" smtClean="0">
                <a:solidFill>
                  <a:srgbClr val="FF0000"/>
                </a:solidFill>
              </a:rPr>
              <a:t>Not recommended to can homemade recipes</a:t>
            </a:r>
          </a:p>
        </p:txBody>
      </p:sp>
      <p:pic>
        <p:nvPicPr>
          <p:cNvPr id="16390" name="Picture 12" descr="setp5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71800"/>
            <a:ext cx="26543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Box 1"/>
          <p:cNvSpPr txBox="1">
            <a:spLocks noChangeArrowheads="1"/>
          </p:cNvSpPr>
          <p:nvPr/>
        </p:nvSpPr>
        <p:spPr bwMode="auto">
          <a:xfrm>
            <a:off x="608013" y="4921250"/>
            <a:ext cx="1149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Times New Roman" pitchFamily="18" charset="0"/>
              </a:rPr>
              <a:t>6</a:t>
            </a:r>
            <a:r>
              <a:rPr lang="en-US" altLang="en-US" sz="1800" baseline="30000">
                <a:latin typeface="Times New Roman" pitchFamily="18" charset="0"/>
              </a:rPr>
              <a:t>th</a:t>
            </a:r>
            <a:r>
              <a:rPr lang="en-US" altLang="en-US" sz="1800">
                <a:latin typeface="Times New Roman" pitchFamily="18" charset="0"/>
              </a:rPr>
              <a:t> edition</a:t>
            </a:r>
          </a:p>
        </p:txBody>
      </p:sp>
      <p:pic>
        <p:nvPicPr>
          <p:cNvPr id="1639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2819400"/>
            <a:ext cx="188118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325" y="2590800"/>
            <a:ext cx="2282825" cy="301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445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1219200" y="0"/>
            <a:ext cx="7772400" cy="1143000"/>
          </a:xfrm>
        </p:spPr>
        <p:txBody>
          <a:bodyPr/>
          <a:lstStyle/>
          <a:p>
            <a:pPr eaLnBrk="1" hangingPunct="1"/>
            <a:r>
              <a:rPr lang="en-US" dirty="0" smtClean="0">
                <a:solidFill>
                  <a:schemeClr val="tx1"/>
                </a:solidFill>
              </a:rPr>
              <a:t>Packaged mixes</a:t>
            </a:r>
          </a:p>
        </p:txBody>
      </p:sp>
      <p:sp>
        <p:nvSpPr>
          <p:cNvPr id="25603" name="Text Placeholder 6"/>
          <p:cNvSpPr>
            <a:spLocks noGrp="1"/>
          </p:cNvSpPr>
          <p:nvPr>
            <p:ph type="body" sz="half" idx="1"/>
          </p:nvPr>
        </p:nvSpPr>
        <p:spPr>
          <a:xfrm>
            <a:off x="473670" y="1455730"/>
            <a:ext cx="3810000" cy="4114800"/>
          </a:xfrm>
        </p:spPr>
        <p:txBody>
          <a:bodyPr/>
          <a:lstStyle/>
          <a:p>
            <a:pPr eaLnBrk="1" hangingPunct="1"/>
            <a:r>
              <a:rPr lang="en-US" dirty="0" smtClean="0"/>
              <a:t>For quick and easy canning</a:t>
            </a:r>
          </a:p>
          <a:p>
            <a:pPr eaLnBrk="1" hangingPunct="1"/>
            <a:r>
              <a:rPr lang="en-US" dirty="0" smtClean="0"/>
              <a:t>Pickles</a:t>
            </a:r>
          </a:p>
          <a:p>
            <a:pPr eaLnBrk="1" hangingPunct="1"/>
            <a:r>
              <a:rPr lang="en-US" dirty="0" smtClean="0"/>
              <a:t>Salsa</a:t>
            </a:r>
          </a:p>
          <a:p>
            <a:pPr eaLnBrk="1" hangingPunct="1"/>
            <a:r>
              <a:rPr lang="en-US" dirty="0" smtClean="0"/>
              <a:t>Sauces</a:t>
            </a:r>
          </a:p>
          <a:p>
            <a:pPr eaLnBrk="1" hangingPunct="1"/>
            <a:r>
              <a:rPr lang="en-US" dirty="0" smtClean="0"/>
              <a:t>Many more!</a:t>
            </a:r>
          </a:p>
        </p:txBody>
      </p:sp>
      <p:pic>
        <p:nvPicPr>
          <p:cNvPr id="25604" name="Content Placeholder 12" descr="mrswagesbbpickles.jpg"/>
          <p:cNvPicPr>
            <a:picLocks noGrp="1" noChangeAspect="1"/>
          </p:cNvPicPr>
          <p:nvPr>
            <p:ph sz="quarter" idx="2"/>
          </p:nvPr>
        </p:nvPicPr>
        <p:blipFill>
          <a:blip r:embed="rId3" cstate="print"/>
          <a:stretch>
            <a:fillRect/>
          </a:stretch>
        </p:blipFill>
        <p:spPr>
          <a:xfrm>
            <a:off x="6248400" y="2133600"/>
            <a:ext cx="1133475" cy="1981200"/>
          </a:xfrm>
        </p:spPr>
      </p:pic>
      <p:pic>
        <p:nvPicPr>
          <p:cNvPr id="25605" name="Content Placeholder 13" descr="mrswagesspagsauce.jpg"/>
          <p:cNvPicPr>
            <a:picLocks noGrp="1" noChangeAspect="1"/>
          </p:cNvPicPr>
          <p:nvPr>
            <p:ph sz="quarter" idx="3"/>
          </p:nvPr>
        </p:nvPicPr>
        <p:blipFill>
          <a:blip r:embed="rId4" cstate="print"/>
          <a:stretch>
            <a:fillRect/>
          </a:stretch>
        </p:blipFill>
        <p:spPr>
          <a:xfrm>
            <a:off x="7010400" y="3352800"/>
            <a:ext cx="1123950" cy="1981200"/>
          </a:xfrm>
        </p:spPr>
      </p:pic>
      <p:sp>
        <p:nvSpPr>
          <p:cNvPr id="25607" name="Text Box 6"/>
          <p:cNvSpPr txBox="1">
            <a:spLocks noChangeArrowheads="1"/>
          </p:cNvSpPr>
          <p:nvPr/>
        </p:nvSpPr>
        <p:spPr bwMode="auto">
          <a:xfrm>
            <a:off x="4419600" y="6400800"/>
            <a:ext cx="1516063" cy="261938"/>
          </a:xfrm>
          <a:prstGeom prst="rect">
            <a:avLst/>
          </a:prstGeom>
          <a:noFill/>
          <a:ln w="9525">
            <a:noFill/>
            <a:miter lim="800000"/>
            <a:headEnd/>
            <a:tailEnd/>
          </a:ln>
        </p:spPr>
        <p:txBody>
          <a:bodyPr wrap="none">
            <a:spAutoFit/>
          </a:bodyPr>
          <a:lstStyle/>
          <a:p>
            <a:r>
              <a:rPr lang="en-US" sz="1100">
                <a:latin typeface="Arial" charset="0"/>
              </a:rPr>
              <a:t>Jarden Home Brands</a:t>
            </a:r>
          </a:p>
        </p:txBody>
      </p:sp>
      <p:pic>
        <p:nvPicPr>
          <p:cNvPr id="25610" name="Picture 9" descr="bbpicklemix.jpg"/>
          <p:cNvPicPr>
            <a:picLocks noChangeAspect="1"/>
          </p:cNvPicPr>
          <p:nvPr/>
        </p:nvPicPr>
        <p:blipFill>
          <a:blip r:embed="rId5" cstate="print"/>
          <a:srcRect/>
          <a:stretch>
            <a:fillRect/>
          </a:stretch>
        </p:blipFill>
        <p:spPr bwMode="auto">
          <a:xfrm>
            <a:off x="4058844" y="3049525"/>
            <a:ext cx="2057400" cy="2057400"/>
          </a:xfrm>
          <a:prstGeom prst="rect">
            <a:avLst/>
          </a:prstGeom>
          <a:noFill/>
          <a:ln w="9525">
            <a:noFill/>
            <a:miter lim="800000"/>
            <a:headEnd/>
            <a:tailEnd/>
          </a:ln>
        </p:spPr>
      </p:pic>
      <p:sp>
        <p:nvSpPr>
          <p:cNvPr id="2" name="TextBox 1"/>
          <p:cNvSpPr txBox="1"/>
          <p:nvPr/>
        </p:nvSpPr>
        <p:spPr>
          <a:xfrm>
            <a:off x="1915675" y="5629955"/>
            <a:ext cx="5118837" cy="584775"/>
          </a:xfrm>
          <a:prstGeom prst="rect">
            <a:avLst/>
          </a:prstGeom>
          <a:noFill/>
        </p:spPr>
        <p:txBody>
          <a:bodyPr wrap="none" rtlCol="0">
            <a:spAutoFit/>
          </a:bodyPr>
          <a:lstStyle/>
          <a:p>
            <a:r>
              <a:rPr lang="en-US" sz="3200" dirty="0" smtClean="0">
                <a:solidFill>
                  <a:srgbClr val="FF0000"/>
                </a:solidFill>
              </a:rPr>
              <a:t>Follow instructions exactly!!!!</a:t>
            </a:r>
            <a:endParaRPr lang="en-US" sz="3200" dirty="0">
              <a:solidFill>
                <a:srgbClr val="FF0000"/>
              </a:solidFill>
            </a:endParaRPr>
          </a:p>
        </p:txBody>
      </p:sp>
    </p:spTree>
    <p:extLst>
      <p:ext uri="{BB962C8B-B14F-4D97-AF65-F5344CB8AC3E}">
        <p14:creationId xmlns:p14="http://schemas.microsoft.com/office/powerpoint/2010/main" val="761077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549565" y="5022795"/>
            <a:ext cx="7772400" cy="907385"/>
          </a:xfrm>
        </p:spPr>
        <p:txBody>
          <a:bodyPr/>
          <a:lstStyle/>
          <a:p>
            <a:r>
              <a:rPr lang="en-US" dirty="0">
                <a:solidFill>
                  <a:srgbClr val="FF0000"/>
                </a:solidFill>
              </a:rPr>
              <a:t>Recipes older than 1994 may be unsafe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255" y="696780"/>
            <a:ext cx="4477805" cy="296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29040" y="3656685"/>
            <a:ext cx="7437709" cy="646331"/>
          </a:xfrm>
          <a:prstGeom prst="rect">
            <a:avLst/>
          </a:prstGeom>
        </p:spPr>
        <p:txBody>
          <a:bodyPr wrap="square">
            <a:spAutoFit/>
          </a:bodyPr>
          <a:lstStyle/>
          <a:p>
            <a:r>
              <a:rPr lang="en-US" dirty="0"/>
              <a:t>Boys and Girls Club Work, canning demonstration, 1920. Minnesota Historical Society Photography Collection • SA1.31 r30, 81684 </a:t>
            </a:r>
          </a:p>
        </p:txBody>
      </p:sp>
    </p:spTree>
    <p:extLst>
      <p:ext uri="{BB962C8B-B14F-4D97-AF65-F5344CB8AC3E}">
        <p14:creationId xmlns:p14="http://schemas.microsoft.com/office/powerpoint/2010/main" val="85654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Unsafe Recipes Sources</a:t>
            </a:r>
            <a:endParaRPr lang="en-US" dirty="0"/>
          </a:p>
        </p:txBody>
      </p:sp>
      <p:sp>
        <p:nvSpPr>
          <p:cNvPr id="9" name="Text Placeholder 8"/>
          <p:cNvSpPr>
            <a:spLocks noGrp="1"/>
          </p:cNvSpPr>
          <p:nvPr>
            <p:ph type="body" sz="half" idx="1"/>
          </p:nvPr>
        </p:nvSpPr>
        <p:spPr/>
        <p:txBody>
          <a:bodyPr/>
          <a:lstStyle/>
          <a:p>
            <a:r>
              <a:rPr lang="en-US" dirty="0" smtClean="0"/>
              <a:t>Blogs</a:t>
            </a:r>
          </a:p>
          <a:p>
            <a:r>
              <a:rPr lang="en-US" dirty="0" smtClean="0"/>
              <a:t>Pinterest</a:t>
            </a:r>
          </a:p>
          <a:p>
            <a:r>
              <a:rPr lang="en-US" dirty="0" smtClean="0"/>
              <a:t>Old recipe books</a:t>
            </a:r>
          </a:p>
          <a:p>
            <a:r>
              <a:rPr lang="en-US" dirty="0" smtClean="0"/>
              <a:t>Recipe magazines</a:t>
            </a:r>
          </a:p>
          <a:p>
            <a:pPr lvl="1"/>
            <a:r>
              <a:rPr lang="en-US" dirty="0" smtClean="0"/>
              <a:t>May not be adequately tested</a:t>
            </a:r>
            <a:endParaRPr lang="en-US" dirty="0"/>
          </a:p>
          <a:p>
            <a:r>
              <a:rPr lang="en-US" dirty="0" smtClean="0"/>
              <a:t>Many others…</a:t>
            </a:r>
          </a:p>
        </p:txBody>
      </p:sp>
      <p:pic>
        <p:nvPicPr>
          <p:cNvPr id="3074" name="Picture 2" descr="Bacon Canning Made EAS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268420" y="2138784"/>
            <a:ext cx="1863008" cy="38760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nning a recipe you made up yourself can be unsafe ... click on the jar to learn why!"/>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tretch>
            <a:fillRect/>
          </a:stretch>
        </p:blipFill>
        <p:spPr bwMode="auto">
          <a:xfrm>
            <a:off x="6469374" y="2138785"/>
            <a:ext cx="2534233" cy="3642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0090" y="1455730"/>
            <a:ext cx="8901026" cy="369332"/>
          </a:xfrm>
          <a:prstGeom prst="rect">
            <a:avLst/>
          </a:prstGeom>
          <a:noFill/>
        </p:spPr>
        <p:txBody>
          <a:bodyPr wrap="none" rtlCol="0">
            <a:spAutoFit/>
          </a:bodyPr>
          <a:lstStyle/>
          <a:p>
            <a:r>
              <a:rPr lang="en-US" b="1" dirty="0" smtClean="0">
                <a:solidFill>
                  <a:srgbClr val="FF0000"/>
                </a:solidFill>
              </a:rPr>
              <a:t>Just because a food is canned commercially doesn’t mean it can be canned safely at home!!</a:t>
            </a:r>
            <a:endParaRPr lang="en-US" b="1" dirty="0">
              <a:solidFill>
                <a:srgbClr val="FF0000"/>
              </a:solidFill>
            </a:endParaRPr>
          </a:p>
        </p:txBody>
      </p:sp>
    </p:spTree>
    <p:extLst>
      <p:ext uri="{BB962C8B-B14F-4D97-AF65-F5344CB8AC3E}">
        <p14:creationId xmlns:p14="http://schemas.microsoft.com/office/powerpoint/2010/main" val="30179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500" tmFilter="0, 0; .2, .5; .8, .5; 1, 0"/>
                                        <p:tgtEl>
                                          <p:spTgt spid="10"/>
                                        </p:tgtEl>
                                      </p:cBhvr>
                                    </p:animEffect>
                                    <p:animScale>
                                      <p:cBhvr>
                                        <p:cTn id="7" dur="7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KSR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ksrePresentation4</Template>
  <TotalTime>443</TotalTime>
  <Words>1627</Words>
  <Application>Microsoft Office PowerPoint</Application>
  <PresentationFormat>On-screen Show (4:3)</PresentationFormat>
  <Paragraphs>312</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KSREgrid</vt:lpstr>
      <vt:lpstr>Just Because It Seals, Doesn’t Mean It’s Safe!</vt:lpstr>
      <vt:lpstr>It is the 21st Century!</vt:lpstr>
      <vt:lpstr>Why Get Up to Date?</vt:lpstr>
      <vt:lpstr>Creative Canning          Foodborne Illness!</vt:lpstr>
      <vt:lpstr>The Basics</vt:lpstr>
      <vt:lpstr>Trusted Recipe Sources</vt:lpstr>
      <vt:lpstr>Packaged mixes</vt:lpstr>
      <vt:lpstr>PowerPoint Presentation</vt:lpstr>
      <vt:lpstr>Unsafe Recipes Sources</vt:lpstr>
      <vt:lpstr>Unsafe Processing</vt:lpstr>
      <vt:lpstr>Canning Equipment</vt:lpstr>
      <vt:lpstr>Pressure Gauge Testing</vt:lpstr>
      <vt:lpstr>Types of Jars </vt:lpstr>
      <vt:lpstr>Types of Lids</vt:lpstr>
      <vt:lpstr>Headspace</vt:lpstr>
      <vt:lpstr>Adjusting for Altitude</vt:lpstr>
      <vt:lpstr>Processing Time</vt:lpstr>
      <vt:lpstr>Sensational Salsa!</vt:lpstr>
      <vt:lpstr>Tomatoes Need Acid</vt:lpstr>
      <vt:lpstr>More on Tomatoes</vt:lpstr>
      <vt:lpstr>Pie Filling</vt:lpstr>
      <vt:lpstr>Safety of Jerky</vt:lpstr>
      <vt:lpstr>Labels for Jars</vt:lpstr>
      <vt:lpstr>Judging Standards</vt:lpstr>
      <vt:lpstr>READ</vt:lpstr>
      <vt:lpstr>What Judges Consider</vt:lpstr>
      <vt:lpstr>Get Educated!</vt:lpstr>
      <vt:lpstr>For the Fair AND Home!</vt:lpstr>
      <vt:lpstr>Need a judge’s training, leader’s training? Food preservation class? Resources?</vt:lpstr>
      <vt:lpstr>Just Because It Seals, Doesn’t Mean It’s Safe!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Because It Seals, Doesn’t Mean It’s Safe!</dc:title>
  <dc:creator>Karen Marie Blakeslee</dc:creator>
  <cp:lastModifiedBy>Karen Marie Blakeslee</cp:lastModifiedBy>
  <cp:revision>48</cp:revision>
  <dcterms:created xsi:type="dcterms:W3CDTF">2014-11-13T20:29:22Z</dcterms:created>
  <dcterms:modified xsi:type="dcterms:W3CDTF">2017-04-21T16:01:27Z</dcterms:modified>
</cp:coreProperties>
</file>