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72" r:id="rId21"/>
    <p:sldId id="266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67" r:id="rId30"/>
    <p:sldId id="268" r:id="rId31"/>
    <p:sldId id="292" r:id="rId32"/>
    <p:sldId id="287" r:id="rId33"/>
    <p:sldId id="291" r:id="rId34"/>
    <p:sldId id="293" r:id="rId35"/>
    <p:sldId id="290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84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86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89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8134"/>
            <a:ext cx="8229600" cy="53980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45067"/>
            <a:ext cx="2057400" cy="538109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5067"/>
            <a:ext cx="6019800" cy="53810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29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812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373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3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9EF4-F403-47B4-BFA5-36945FA9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21336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4267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008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97D8-C108-41CC-8CE2-DD17A9976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134"/>
            <a:ext cx="8229600" cy="5398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4164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22541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40386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6733"/>
            <a:ext cx="40386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7400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7161"/>
            <a:ext cx="4040188" cy="473657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74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27161"/>
            <a:ext cx="4041775" cy="473657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3"/>
            <a:ext cx="3008313" cy="106665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3533"/>
            <a:ext cx="5111750" cy="5372630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0190"/>
            <a:ext cx="3008313" cy="4305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36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03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3BC45-7C16-43C8-A9B1-738A594BE1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0" y="6344295"/>
            <a:ext cx="882680" cy="377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zWb30D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afanswers.com/detail.php?id=12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wm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safety.wisc.edu/assets/pdf_files/friendship_bread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hyperlink" Target="http://www.ext.colostate.edu/pubs/foodnut/09340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"/><Relationship Id="rId7" Type="http://schemas.openxmlformats.org/officeDocument/2006/relationships/image" Target="../media/image69.jpg"/><Relationship Id="rId2" Type="http://schemas.openxmlformats.org/officeDocument/2006/relationships/image" Target="../media/image64.jpe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"/><Relationship Id="rId5" Type="http://schemas.openxmlformats.org/officeDocument/2006/relationships/image" Target="../media/image67.jpe"/><Relationship Id="rId4" Type="http://schemas.openxmlformats.org/officeDocument/2006/relationships/image" Target="../media/image66.jpe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re.ksu.edu/bookstore/pubs/4H488.pdf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ansas4-h.org/events-activities/fairs/kansas-state-fair/docs/foods-and-nutrition/Foods_Label.pdf" TargetMode="Externa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99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ap ITC" panose="04040A07060A02020202" pitchFamily="82" charset="0"/>
              </a:rPr>
              <a:t>It’s More Than Keeping Your Fingers Out of the Cookie Dough!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4825"/>
            <a:ext cx="6400800" cy="1752600"/>
          </a:xfrm>
        </p:spPr>
        <p:txBody>
          <a:bodyPr/>
          <a:lstStyle/>
          <a:p>
            <a:r>
              <a:rPr lang="en-US" dirty="0" smtClean="0"/>
              <a:t>Food Safety for Fair Exhibits</a:t>
            </a:r>
          </a:p>
          <a:p>
            <a:r>
              <a:rPr lang="en-US" dirty="0" smtClean="0"/>
              <a:t>Karen Blakeslee, M.S.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4491530"/>
            <a:ext cx="2676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Perishable Foods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Icings and frostings made with RAW eggs</a:t>
            </a:r>
          </a:p>
          <a:p>
            <a:r>
              <a:rPr lang="en-US" dirty="0" smtClean="0"/>
              <a:t>Cream cheese frosting </a:t>
            </a:r>
          </a:p>
          <a:p>
            <a:r>
              <a:rPr lang="en-US" dirty="0" smtClean="0"/>
              <a:t>Chocolate Ganache</a:t>
            </a:r>
          </a:p>
          <a:p>
            <a:r>
              <a:rPr lang="en-US" dirty="0" smtClean="0"/>
              <a:t>Heavy cream frosting</a:t>
            </a:r>
          </a:p>
          <a:p>
            <a:r>
              <a:rPr lang="en-US" smtClean="0"/>
              <a:t>Lemon curd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bowls,breakfast,chef,cooking,cracked eggs,fotolia,ingredients,kitchen,omlette,whis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9" t="17875" r="32523" b="18079"/>
          <a:stretch/>
        </p:blipFill>
        <p:spPr bwMode="auto">
          <a:xfrm>
            <a:off x="6241690" y="1455730"/>
            <a:ext cx="1044426" cy="19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ealthyketo.com/wp-content/uploads/2013/09/Cream-che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70" y="3717216"/>
            <a:ext cx="3026886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akes,chocolates,desserts,food,frostings,fruits,icings,raspberries,trea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b="20222"/>
          <a:stretch/>
        </p:blipFill>
        <p:spPr bwMode="auto">
          <a:xfrm>
            <a:off x="1384410" y="3732580"/>
            <a:ext cx="3095625" cy="18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Fresh fruit OR vegetable as a garnish</a:t>
            </a:r>
          </a:p>
          <a:p>
            <a:pPr lvl="1"/>
            <a:r>
              <a:rPr lang="en-US" dirty="0" smtClean="0"/>
              <a:t>Once a fruit is cut it must be refrigerated</a:t>
            </a:r>
          </a:p>
          <a:p>
            <a:pPr lvl="1"/>
            <a:r>
              <a:rPr lang="en-US" dirty="0" smtClean="0"/>
              <a:t>Many whole fruits need refrigeration</a:t>
            </a:r>
          </a:p>
          <a:p>
            <a:pPr lvl="2"/>
            <a:r>
              <a:rPr lang="en-US" dirty="0" smtClean="0"/>
              <a:t>Strawberries</a:t>
            </a:r>
          </a:p>
          <a:p>
            <a:pPr lvl="2"/>
            <a:r>
              <a:rPr lang="en-US" dirty="0" smtClean="0"/>
              <a:t>Raspberries</a:t>
            </a:r>
          </a:p>
          <a:p>
            <a:pPr lvl="1"/>
            <a:r>
              <a:rPr lang="en-US" dirty="0" smtClean="0"/>
              <a:t>Many vegetables need refrigeration after harvest</a:t>
            </a:r>
          </a:p>
          <a:p>
            <a:pPr lvl="2"/>
            <a:r>
              <a:rPr lang="en-US" dirty="0" smtClean="0"/>
              <a:t>Peppers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Perishable Foods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cakes,desserts,dining,food,fruits,pastries,strawberries,tre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45" y="2138785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3811220" cy="5181600"/>
          </a:xfrm>
        </p:spPr>
        <p:txBody>
          <a:bodyPr/>
          <a:lstStyle/>
          <a:p>
            <a:r>
              <a:rPr lang="en-US" b="1" dirty="0" smtClean="0"/>
              <a:t>Any</a:t>
            </a:r>
            <a:r>
              <a:rPr lang="en-US" dirty="0" smtClean="0"/>
              <a:t> Dairy based filling</a:t>
            </a:r>
          </a:p>
          <a:p>
            <a:pPr lvl="1"/>
            <a:r>
              <a:rPr lang="en-US" dirty="0" smtClean="0"/>
              <a:t>Cream cheese</a:t>
            </a:r>
          </a:p>
          <a:p>
            <a:pPr lvl="1"/>
            <a:r>
              <a:rPr lang="en-US" dirty="0" smtClean="0"/>
              <a:t>Sour cream</a:t>
            </a:r>
          </a:p>
          <a:p>
            <a:pPr lvl="1"/>
            <a:r>
              <a:rPr lang="en-US" dirty="0" smtClean="0"/>
              <a:t>Ricotta</a:t>
            </a:r>
          </a:p>
          <a:p>
            <a:r>
              <a:rPr lang="en-US" dirty="0" smtClean="0"/>
              <a:t>Moisture level is higher in the filling and the food would need refrigeration to prevent microbial growth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7990" y="34196"/>
            <a:ext cx="7341935" cy="5351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Fillings with High Amount of Dairy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TEhQUEhQWFhUWFxUaFxgXGBoaFxUYFhcXFxgYFhwYHCggGBwlHBcUITEhJSkrLi4uGB8zODMsNygtLiwBCgoKDg0OGxAQGy8mICQsLDAvLCwsNCw0NCwsLCwsLCwsLCwsLCwsLCwsLCwsLCwsLCwsLCwsLCwsLCwsLCwsLP/AABEIAOEA4QMBIgACEQEDEQH/xAAbAAACAgMBAAAAAAAAAAAAAAAEBQMGAAECB//EAD8QAAEDAgUBBgMHAwMDBAMAAAECAxEAIQQFEjFBUQYTImFxgTKRoRRCUrHB0eEVI/CS0vEWVGJTcpOzM4Ki/8QAGQEAAgMBAAAAAAAAAAAAAAAAAQMAAgQF/8QAMhEAAgIBAwMCAwYGAwAAAAAAAAECEQMSITEEQVETIhQy8CNCUnGRoWGBgrHh8QUzwf/aAAwDAQACEQMRAD8A9dArdaregmueMIzc+lFsWBNabaAuakGIG0UyKrdge5yXzXClzvXT0bioHHKrJvhsKRG8aV4tVEYh+lGLxI60pyGKIPiDTzIMBA7xftVSezCFpIEgG461esDjEuoCkfD06HpRxzTbKOaeyCCZNdVEt0CoVYo9KbTZW0FTWqCXiDE1A26TzVvTYNSGhUOta1ikGaZ2hiNVyeKny7NEPCUH2qKKurBrG/eVneUIp4C03qLDqJVFM0IGpha1DmuCvpUDiwD1NdtqopIFsIbbHJrbS00C5iUpErUEg2m8E7RbnyoJXaBpomylxvpSSR8xFFtLkKUnwO3kTsKFU7pICiATtUDOaOPpSWWilKxOpR+EKsDAvNazFh5epCCgEJlMbqA+IA8K245o7VsCne5McSgfEqdvh4kxc8V246lJIUIJ+ATJWLbCkuHeUnTDJUoEQFSQARJUo8KmeL0Tl+YBTqyXUgFJ1aYUGzt4VRY9Re9BSRbSwrFYoBCSspbUndCpv9PioV7NW0/3ApshRjvCqNO3hIAsYn5Uqz7LXe9UpSytATJWRYagAFAC8iOLUR2Xa/tOs4kIWkAKTEfCbTxBG/Wq65OVFtEVGw37Th/xvfNVZRH2HDfiT81f7qyr7/wK/qMK6DhrF2qMmsQ0l11hVUWuonHagaJ1u0G/iK4Wsmo9I5vRUJSA5xRW+1WZLQkBBIJ56CqT/UnAqVkqneTtV77XNSEQOt6pOKwsiDvWHqJOE3FmaeS2HYXFTN7cVZey2PIUETZf51RMC4UkoPtT7DnTpIJkRVMeTRNSQvhnpClQb1A69QuGxettKjyBQmYYvTXcTtWMGDmInw10p4JST0FVQ5yJ3rtzNAUKgzag3SCV/OMcXXFK87UTkONUhcg/zS7D4YuTcJSDdR49uTTTDYVltRIJXAGkKtqPIgce9c6L31NkhinPhF4bd1hKxe3FTYlKrH4ZiPOdoqpf1xaQ2kKSkXOkCAIPhkHcVp3HuuODULAgq7sq33EXsYt0rUuphx3NPw0u5alPgDwpLhSQFReJmduRFx51EzmbhWYSEz8APiGnknQCqfIxE0JhkMYpxTghGkgwFJST+IqSDcTEmb+1NTloW6oBMBJBMN6JFvAhQNwYJm8dacrlumLajHZoiwGTNKbKVFSxquQowFAzJJNrxxNcENtF0eBKtJAUpetIBukqA997m1SYTvHy4tnU0UrKTrVqhaYCgpuQIEDzNA4TK2gjEa0I74DUvvJS0bkhSVJsUxtvEVPyQfzYexngIWlTTvdJSlSnleDUDtCVQqCQdqDxucuBBOFaOgokuFMAEmJTqMq4qwKZDqEhaNaVRGkkQNO5MiYv86iw57wdyW1NpSBo1pSULA2tEC8WkHaruMvJVNeBLkWcqfCvtDiEp9RpMbabSIKSbnmjcnwzIZce0hSVKKxPi8W3h6AkdKZu5SwUKBaQneSkR56rRa5NVRrCPtlSMMQoJhKtJ1awszImyYB4iJpUnKFWrLpRldbBuU4yCsON6l6zGpQJBUZDYE+9Nk5ah9GpZAWqboCRpG2kgzNrGfpVewfZyUOa0hKdcyuUuNxcnVPiTeI865wWOUypfctKSlSYK0hTiNYURKQTZJMyN7UIza2kgygnvFjr/p5v/wBZP+lusrv7Qv8AF/8AXWUyo+ClvyTP4i5qFT1L3cVG1DOvEDUs2pSxeSryeBorEjrQz2PSJpJiMwnmBSbNHSqIUR+VDJKOKDkkLlOVDvEdp20m5O944ovDZxh1xDoBO02qhraWbjxQKWYhYSQeDuOhrEutyXuhakep5rhypsxeLiqg6xMg70Bl2ePMlI1FSSIgmxH70Q1mIXM2uYjik9TkjlakuSNgWLw5/nkVNgcRqgE3H1otZ67dRS55nSdSN/zrMnQC69nMYC2UndM2oTOXt6UZRi4Wkjmxo7Mjveu102TVj/IZEp2OxCgu1HZQFLBMx0nmhMbhCpwDqYmj1YhCFoQLaRFueppPUZXHZcs2dPiU3b4RM5ijpKEaZSSIFjc3PnWks6UkFR1HeTtzUDAIcIF0qJJnj/DQ+Yt6kwVBJnxEzva1uKwuV/MdBRS2iSnEE/CmQegmOd6nViXAEqEgHdJj/PShMQshFlWiLCJOwPkJqXDYVWjxkaj7wBcEzvUoNjHD4rSJQbiwVEHkKmd7Va+zfahQVDxlsISEJCQkJJIFyNkgcmvPXMSBYGb+EDnkmOlFYHErVKgo6SICY5JiSegq+LLPG7iVyY4zW56d9nLTrjqdSS44dIkK1OOJASSQbtmB5g1rD5ok62XkIDiFISvQbmIIKEqEEDVEA9etUtjHKQtK0mSiI0mDA4Sen6VdsM23iAssODWCHG9SJLbm9xte4MHmujh6j1ONn4MWXBo5/UhHafEILhcYKUCNAQkuK30wYgi3kb02ezxtSFpLbjiBaUoKgsgAkDoodDtFZ2cxzmIZS47AVJEgRsTvxx9KkxzSO8Ot0I1qTB1BJhMHRvyb+k1pWqrsQ6uqAcJmjpE9w6XLBIUChChF51WTH1qD7U62HEhgBhRXZCSFoSoAqWoTJN1bRxTnK8c8vvFKDamwSEFpUlceRt9d59aV9o8zYISooUtXwqSCpDiUm51C1rbHraqz2jdhjzVAGAwi3nGVl8LbSJShw+JYgW0z9SaOyQaH1jQpKXCoIChsUwCJJk8H/ip8TlIKQ+woMrVpUpZkgJAuB0nwzHSlWdOKbVqxBJXunRMJF0+HrNp2t7UmX2e7X8xq9+xv/p1f+IT/ALqyoPtyvwOf66ylfEQ8fX6F/Rl5NYlcGarGf59psfanL2NBG0UoxeGbXqKmwSev6UMnVxp6bEx6WT5aKjiM0WoyFfKuGs5WmAq45p45lrMg917Amu8RlDKhrLZQDYQSJjoOfWsfrN82T4LJ5RA2/IlJkEccetcvBJABTv5fWj8HkTLcq7xek/dgfmfemiHm0gICeLE32A3J61n1JcMrHoMje+xWWcpW54UxHVVtJAJ/StM5a+CAUEHaRdJ6XFPMU9qvMQZJ2m9/lXWCx4IhN72H60Na8Glf8dGudxL3jrQJUg6RuYkDiumsSldwb+VMsXjtMgj15P8ANLv6O2peqVIMzAIAP7VNSkt9imX/AI9r5H+poOaVTSvHrc1lWpR6XtFOXcGRGkFX528uaBxbSgm6VAdYNqbgy6XT4Mk8U4PTJGsuxynDCkiwMnp51y6gKMmAeOvmfKoMKe7bWZuT7xWYFwrSSBdJ+c03JLVL8jo9LFrHb7hbUKkCTMC2xvuSONqOay5S7KTYEKA49KNyPAJSJ/Xr0pk4+Eb81eOG1bDLK06QGMm1C8XiRFoon+jpny6e0WqJ3N9MzFiOeD/FdtZpczA3iaZoxrYq5ZGK8Xk+kEhAgciyvODuKAUkwYOn4SlNp9D+VWfA5n3hIKTb5RXTmAQolSYmKXLB3iy8czW0itAlJKjuY8MCR1p32czssOqW2EqGnSUq3tckKm3FKcfgyHE2MFV7ccnyqK6V2+Hy39PTekpuDuPI/aSp8HpuA7QYcH/8fdhyVKMwAuZ35klV/IC81xhMW8tzS+4koOsgobBlMTqCtk+EpMG5Bql4TEajN/AQCOYItHkb1bVvSEuYZammVKT3gSmO6KUqCpgEfh8jIrZh6mWRe7sZsuCMOO5ZcIwG0t9wARoTChAQUpI6ckE38qr+dt/am1hDMuIWE3ELi9iSbG9bxGdOoS2ovaEKukqQDrB1DT8IClBWnaLHmJI2JeDbjbhcuuJIVEK8OorBki+6SP2rRlyxarsJx42nfcc4XGj7M2HgUpUA0vxCxjSCABz5UhxWXpMqlamwqEnxHWhaSQQTcFMeld5pnrSkFDaAmQNR8MkiNKhyNPBnmjcscUl4NJfWSWtTQVASeIWk3JiOY5pblDK9PNF1GWNauBX/AE3E9P8APlWVe/so/CfpWUz4ReWU+Jl4PMnChCZJn02oY44TZEjg0mxWMUYge3pU2GbWqJMeXrXPjGTew5uKW49ynEtrKiECEg6ifoPUmKEzHErWpXiBIv6DgAcdPat4zDd2hCEiVK8ao3G4Tz0qMISRJF+vJAvHpc0nqJ76H2NGCKS1ruQYd2E32O/rXKlSCdo/ToazFadrxa4G1965ZZGpKbkdBeZ61nUdhrZC4TqBQDBHufKp8DhHSogJk8Wq9ZNkidIKhuLhXHvThYbbEwBWqHTNrfYzy6lJ0lZ5252ZcdVJCkkAkiLKoV7Knkq8SFaSIB5nzr0JzP2kj4vpUA7Us/eB+lF4sf4iLLl/CUgkptyAJ6isdWCOSZuOCD61d8UzhcReQFddj/NIsy7PuIlSAFo6iJ/mlSwPmO/5DI5k9pbFHXgyFrATKDcHhJqHL8L3a5UY1bDi5pwUjVFxE22+dK32NC7ffMAniKMJNugOCituCzJcDSPQUkcxocUdURtHnE1PmyFhCdextaZVzbpXeUsBYsekiORat07b0oyxpKwZayuyUWIiRY29akayteoBRJ86s2FwqU0UNPMUPRvlh9auCqOsuIKgo7xECNtqJwWIKdo2GoTsdrVYXsOlYuPSqzjMmU2slE3m/wCnlVKlB2tyylGapj+EuJI5/wA6VXszwOi3BmD8v5ofCYxbStREKKgFJAIGkbnptJtVnxmDS8iDzsR18qLSyLjcG+N/wK1gXwm0womLneP4NWHKMQG1kLTrBSBpJITBuTB3gDqN6q+OwhZWLc/EdoHrzR2X5kFKSlRuB7K4jzPMeVZLeOVmtVONF1lhWGUtpKlNoUUpSslRC5GlZ1TAvFuNND4HCLcTCkgrbTLaEgA6gr4lJNymZBG9qiyByAMOpAVspNyCrUoFd5EwkE35SPKiswzR1JSPtEJOko7tKQXG9RSrUpQlK7Hymt+qMoqb8djK4yjJxX7nGeKbeUlD+lvSSlxSR4QAJg2uSeOIqbs5h9Z7zvUqS0YUk3MJui82FyQeqea6wrK30wYQRKv7kw8ozc8XAi3FZnOHUgMBKQjDIWnUUK1XsdS5AlINhM81IppubX1/gDqtC+v9gv20fhX/APIKymMtdUf6Ff76yjeTyivt8M84ZcBgdKY5TdRUTCQoJTySo7x6SD8qRZSypxzRcTzEwKtaG0pW2hHwolJVsQSN/P7xJi8HpTKqOoSt5UR5mpOskeQvvYek3ifelKXLqgGJnyvxNFYheoj1kz5f4KGeURb53riW27Z1kklSJFNBSYiUi/8AkVYeyuRKSrWZCTBHmOnlvSXL2wYRcC3nxyOa9JwjQbaEWAFaumgnu+xm6ibiqXcDznO0YZPiueBVUx2cF9QV4koCSY/LbqIoPGYoOvOkqmfuq6cQKmy7CklaU/DAsSPD6c/KhPM5bdi2PCoK+5GGiTAB2vFyDT5vsz3rUjwqkmPOnmTZKlsAkCYi3I3v1NNu8SncgU3H017yE5OpfETzzEZS4gElCgBuBf1IFZhcycbACSdPQ/qDxXoZdQeR8xQOPyNp0baTwU2/5ovpmt4si6lPaaKiGm8SfF4VQbCwPp0qt5jhIJBSTpUYne3NX3F9nAlCi38fB5tVPxK1gEOb+e/mRSpqUUtS38jYOMvle3gWZ68qUpBPhA3461vs6fFqmU/KZofN/EuJCioJHy3VRXZ50KBAPw2+Va4u52IkqhQfnGNUiAnn/N+KCOYwncgwbbz1gmgs8xP9wJM+UGPWolqGopIPuQJB3g9Krkk7ZaEVSLRk+OUVFtaSCEyD1AgX87inDiQRVWyrEOKdA2AgaeAB0PPFW0VeDtC8iplIzLBOIUdJkmdMxYc+8Wp52fdXp8exMpO0zvaes0XmuF1pMbjbyqvYZ4oWElVwBEm4uRHmKWlomXvXAa9pWtTZMXG1VpGWqhC0rEABRF5nePOre+NaCPKqtiQpNpjmegkg/SldSmpDemltQdlWIdKgoLKFpJuBe4nSI2sY9Ku2FzFhaG0YjSslBSpRQBB1JACTuI1G46GqJkbugKJV4SqQTeYBB9OKs2S4ZgtIUTCka9QI8HhOpBO4GqSnz4vvTppyUnFfuMzxTVv9g1eDjU046pLR1ludKwEjcgpNyCIjfxVD2bxelrQlA0uLUAoymTEFNkk+xje1S5WhTWGGg96hR71sEjWyFE6kgGSeB6k1rB4lWFJKwpKVJKFQnUhteopBUNjYAG/6zrSSknx/n/wzt2miD7I3/wBwv/4n/wDZWU07/F/92x//AB+1ZU0R8P6/qJrl5X1/Sec9nUKClqMgKRpHEqJFvlNPQkBKpnidx8erSL72CvnNcYFwnxQbzog2jYq8+v8AzW8djCYSDN2yLbFYVzte/wA60TVY2Zsb96FhPTcbbj/mlONU9IOob3CfW1jTgiT/AJuBYigAgBwyniJ5IF4n3NcVOjrD7sygFwBUeID5/P1q+545oYV6QPWqX2XI75JUIHEzvttVs7WpBwypmBBgbnyrTg/65NGPPvlimUFphIXMeKNh0O3vtVs7L5WrXrUCANp59Zqn90UkEXIveBvvcbdK9M7NYgrZTqiY3HNKwRUp0xvUScYbDB94ITJtFUDtBmhUskKKkTsLaDYGrrnqFFlQSnVa4PTmvP8AEJOo67A3gcnrPzrV1E69pn6aP3gR15VvGRxEzPtsKcYbtM4hAQkgxsefrvSJx4SE/wDEdCetELwa0DSUmTtzIrItXKNklF7MvGTdog54VwFR7HrvU2eZQh9FxfcEGL+1edA6TcEes7/pVlyHtCUK0O/Cdj09fKnwzP5ZmeeGnqxlQzvLFJMEQpJ9iPI1PkzYTIBnrVm7atTpUnY8jaaq2FcCFXkE88H086ZienJp/Qk05Y9QvzvDf3dfkN6GS74osYFpvO1qf5uzqRIHA+VVlKgkggRBN/LzFXybMrj3RfMnZSRqCYmDemoNIsvxwAQPxCflvTNrFpJgEU5LYQ7sKKZqt55hCnxpjerCFUj7Tu+DSDe9t6XkXtstivVRxk2M1WJmb1Bn+DFlEEz+dLsncIcR0kAngSLA1ZM4b/skxIj9aW/tMf5DPkybdyvZbiEtp2BAkr5vxv5cRVy7NMJWhaWUpIISpQBKVwIKUpHw2UCZ89uaoeGcLf3tjO06gR9I29qtmTBC3kqU5oJIiJT3oJA0kg2ERO9ZsLrIk+5qyq4WgrDufZy+kIQrQhQKkGRJJIIJMgXgjmKb5sCrCvIRhld6rDpjotSjtI3UPi9jQectNLDiySk/2++7sg/ESAkDZUAGTyR6xxl2Md/uMtlzumTIKjDiiIICgYhNlfKt8PY3Ht/sxzer3dysf0PNf/QPzR+9ZVt/riP+7X/oV+9aoacX00T1p/w/cqmCbUGWW4JlBCiCBGqFEEm+3i84pu6uQgsgAkNJCbARrBJny0q9qAyxSSluxMo1QSYRKYE8JsT8j51Ph3ihLZCSNMnSOiSnw3iSYSOgBNbEvb/IyX7hbmjAafUnVMKUIO4vaf8AOlBOpGsfFJBgjb3pnnb4cfLojS7dN9oGlQMbXB84ilykxMbgA+UXED2rg5Y6ZtHYg7imHZQ/oeQnxEyPf0NejZxh+8YUNrT8r8V59gMxAUjT8RsmxM24/wA4r0fAOa2huZEGRBPsa0dKlujN1NpqR5logk6ulvu2O4/zpV47JY8KToMA3gRAiqtnWEUw4okpjdIAhVyBHQ/OjMD2hLenwydhIuSdhPFKh9nPcbkXqQ2PRYpXmuStvgBQjzTY+k9KnwGOS4kEH+KLFdLaaOb7oMRf9KsRBTaZHlO/tTBrL0JAAAsIE9KNrSjQWOK4QXkk+WVHtfhEKQAEgrJt1qkhMCJ26dPKrp2xcgpgxeZi4jpVQxqDpJTe/pbrWPqWnKjodOmo2WnLVB/Dd2fiG07/AD61UMxwqgSlVlC/y2N6e9lHD3hB1aSbaRboNX1onP8AKHStTghSdje4i+xoVqha5QU9M2nwyo4HNwUhC7K6/pXOZ4P76b9RQuYZBJ7xuQd4m00G1jnGjCpAnY/vWvmKb79zPxJ0d4Z8gzJBTaek9KKadUm6VKkH4Rt6malwzKXZUIg/n51C5gFovpnmRP161RppFtSbG6M9VA28zx6etBYzHlagqCLGLj0/Q0J3xvqSduLRMb9axKkhJCRI/wDIiQY67ilSk2qsvGKTJMqxQS4EwJJm2xuIPqKumJEtFPSaouUJBeSALhQ8W4i9XHMXJZN+eKvhftZTMvcirvMSo6lDwzMxeQRAimWQY7UtKFBuYUlKnJCUak7k7cfOKUsfEVaoggwRI8xHSJowYwaUISLknYWtwQOtZfvKjRdRYwzDHuNLebQsLbASlJABC9lEzz0m/wBKU4jMHHVSpZUq0lUzbg9RWPKAJ3taxkA9KgKkn+f3rScPNllKW5Joc6j61lR//t9f5rVSoiLDuy2PWWSnuzAJTqEmDpTpjcK5FtqdO4ZS+9k2UdKQLKtoCyT08IFIOwbyQXm0STAWnVEeHc9d9P0pukJJhKilYE7wVFxRWdKuY+G3UE10cW8Dfk2mdpaDmHSkRLaVKSZgABSgpsmPESoCFdaUsunYi9x6eZPoRR+HwpSoJSRoLK0wo3LqlAqH/uBUSD5RQiMOttZQ5uIBtF5nfaIKa5vWY6qVG/pp3asnwJ0+JPxJ2PJ2mr72ZzQqQlK5Bgbxedq8+SvQCNzMj36V2w8tCgpRBuBbcCTuefSsuPK4OxuTEpqj0vPMnQ8kmAVgHST51504yUultxN03EgiI+EpPN69FyXNEuISJ8UD/BUma5Uh4XHiGx5Fa5wWVaomTHleJ6ZFCy/M3GVJAMWO/IHWr5k+bpeTIN+RVKTlLjZU06CRuHIlJEbXPhO96iwGKVh40gGLevvtyNqXDVi54HZIxyrbk9Omo3XIFUZ3tQ5E2G1BPdoX1KkKGnYpjaY2PMCad8VHshC6WXcL7QY8OuaSI08z+Q4pKVBKY1SmLnyJj3i49qx94LWdR8Ri4i1jHH+RULztwkJvMJAEjqJA2vWJtybbNqSikkWTsfgykFeyTIEzMD73vau+07qhGlQjkTej8iwy0tf3VSYEdYFV7tESXRHHMWvWmdRw0Ix3LNYHg1hRKZvvFcY7K0rEKSDUWBT/AHUmLgpHoD/BNWVbNaeilqx0+wrq46Z2u557iskcbktqMdOf5o3LM0Abh0wpJuCLx1q3OYUGlOZZIhYuL9ea0vF3QhZOzB8PiWnQYg+XMUErIkFcxY39xtNLcTlrjB1JkgdN/wCa5wWeKkkknaAbQJ/Pes2SP4kOg/wssmAwKW1yPKK4z58BN1RJI9aXuZ5EQL+e1LMY+VGUqkfFczHMdN6TJpRqIyMW5XImZdiRpJiIVb6yL2olp3wLUqy5Gm4m9zA3sBG3NDh5RKUp3UUzzYXtTbCZdCi7CTPhlZhIMQDfcxNqRBNyobkaUdwXUnwlPhWdrXUnyBsT+ld/YSpJUYG0WgGxnfjzqfGZm0lRQ1/cUTOofAgwLCLnb61DhMGtwy4q3QWFb/TvY5k0pckH2U/ibrKe/wBMRWUfhxXpwPOMszEsvh1JuAUkDkKH/Hyq5gKWVLIjQ1KUDZWsyhJAJsClR9Yrzdbt4FvSrf2ezrUwSsFTiFgaxIVA8SCtQsQPEI6A1IbKnwb8kb3Q7ylwICkrbKytaCCoeFOrSE6pNgFhY9I4ozOFKKCQVDTpISojxFalai3CiDEXtNhQuJzCXA7MOaEhQTIbclOsRM3SSD6iOaFw2P7xK2lGFAh1BNwFpEeIm8bA9d+tTJplHQVx2pazrDytKZEckxtIMECseeUZEAGbKERx79bUwxzhDv8AcHdpJknSdKQRYJvBEe9AKCWyASIKt7xfkGNq5WTE4OjoQnq3QfgMYW/gJmTeeZk+l+KuOVdq0KhLhOr0tVFV/wCIgEklXU+fSu0D2VNveqwySh8pJ4oz+Y9T71txJ2Un50ox/ZlKvE2dP/j935AiKqeW5stlUa/DN/fp9as2B7UBSoUkjobfrWuPURmqmZJYJwdwEOL7M4kEBKUKTzBvwNlRNpNQv9nsQFQGzA5BEesTf0q8HtAyClJVBUYA8/aoMdnyUEjSf0NGWPDV2GOTNdUVfL+xzhXrWYmdwJg+YNvlVlwGTtsJkSTyo3J/il2ZdqgAkIFzud/pSHMM7cUCSpSbxaQY2t1/mqerjh8qsv6WWfzOh3mOceLSgjY/5NVrFOlRJJiN/MnaYrLJkEkzyJvt/nyreHw65II8IVMn8JEjpJ9aROTluzRCKjsiXLcMsuJEidQIkHaQVDf1q3qYoDs2xYqUBIJ0xe0kT1HpTsorqdFCoW+5zurnc6XYWqYqJeHmmqm6jLdbDKIX8DNV/Mez6VSQIPUfrV8LNQOYOeKDSaphUmuDyzG4At/EkkiII2jmRULbCFbjTe5B39B6xXp72WA7il7vZ1vcJFZp9MnwaI9RXJUcG93J7xJ1LE6Abx5mgMdiC5EpiJm5MzVzeyGNhQLuS+VVjg0orPNqKww/p2FHs5koUY7lB6VAcARxVnqQltEn9VNZUX2M9KyhqkC0efaQR0PmPyqTLMctletABkEKSq6VAgiFAH3HQ0U9hyKFU3R4NOqy5Yd1LzabmFhwJvpCTB8PWxCb8zHNF4JokNhwKS8pUJJgKKVBISRPRUSDYwRVUyTNu4MLbDjRMqQYBmIlKokEW8vzqxt41L5QXwpCNKy14pIISkJ1Dp4ZgHczbaqUluWUm9huMWF4osvJ/upTvYpWBJISLEHTNievlThOGQ6hKQ2nQRLK0g64UCZc6gERtyR0oDAIWkDUO9DokrTpCkaxKVA6OoVG1BYLELwhCpUkFakFO4At4wdkqBtB/KmSr7y2Ar+6xtmGTfZ24SrUtV0o0/H1AJMyCQIj+EWHV4QvxAkwUncKBuOs2p/ic6SX0suqUphbaU6gBBWSlWrWkhKVckiR4QN6nZyxKnFtuggBYOHKEhOsCTyTqPnues2rHl6RSf2Zox9RS94hx2GmYPmBHQzWIlQgnTe9r25B5orI0qfWtKkqSEp1akp1GAYUmJ+Lne217Ua7k6g73YOoaSQspIC0gA+G28XtO1ZXgyJXRpWWN1YEXRM7RsTbyrfe6lwVETJF9/L1jaa7xuSvBQCAVSUEBPii4tHsdtoPSp8R2eegKU2UgfETYET8PkbEdbih6U/DJrh5OsTlqEGe91KSjxwJSlSiRBj2vtv0oXDMlcxc9N/cfSp2mVYVt1okJC1JJBiQICtO8/hsaiw0TqSdE+4Pv0n9Kk6TVBjbRrLsA66vRpAk2JNrCZnjamxZUP7IRKgYki5P7C1O8ixgbw3eObaoQmANar/DbaBueh2i/GVI7xxbqiCrUSQLgE/pFvatS6dJRSe7/sZpZm23Wy/uFYPCBtCUDjk8k3NTRU6hXBrpxSSpHOk23bOdNa0VImtVcocRXKlAb12RSrNXFSEi089KIAwYhJrsFPUVExhkpT51oMgmoAJ7kGuFYNJ4qQtwPDUBxZG4PyqAIX8vQLmBULeUoWJSCR1ANRZq6TpISTe0i0jrNOsikJ8aiPoKGlMgq/ordbqz/akfjH0/aso6EE8GxeVnpSfE5cRxXqOIy3ypZicoB4qjgXUzzNzCkUTlT4bVCyQk8i8GN487Crbicj8qVYnJT0pcsV7DY5AjB4yCSy6SCIKb2EiArpuq42gdTU2EdUlwJdaISFeNxMkJFhK+FJBKdxIE81X3stUNpFEYLNXGpSoFQIibhQH6jy8hWd43Hg0LImWfBoOl5lLaXQFFYkkyCmAUAHbZXpW8tafSe+8LimEEqQsxdOrwoFwFACY3tQGVAOpIQpMSUwqQRqudoJHn5ittY5QAbS6pKtQIQCrQrSB4iDa/TyvY0tTp7l9N8F1wrq0OJCmld0WZS60YUiZlXCEqEpnySN5il/ZvELCpxGKWtvU4qF2CkoV8QCiCggn4QLz0pYnM3iZcLiwtHwwoSlJhJGm2m5ttR2pzuQp5tfdFqUJClQXCTrKtRJCzOqI2TTfVvf6/Yporb6/cdY3FMp0gvOiTrS6NCu5m4BiSAq9v0tRb+N78oDaz/acClxAS8dQIhXQab22tFUZCREyNpi1jbb50dgjsBOraxiZ244M0j4tvtsN+GXncdZ8+X3Et3MTEgBSlTcmOsfTil+Xj7hQFaiE+JPiHJ0dDeJ3qXK9Gsayoi58F1KJIta+1WjA5U0zDh1KXxNom0QD+fWq48Us09YZ5I4o6BbmbfeLQy0gpQ2L/ABaQeUg/eI5tv6U5w7CkISlAEAbq/YUTE9AOlbQK3LElLUY5ZW46ThWGNjquPK1QBKydhFFqVXJeAp6ihDkyFain7s+9DNrWombD867ffmo23KsAJ7wil7jEr17xwdqlfX50IcSAD4hH1ogNPY4atI3o1g7VX2yNeozNHjGKNkg0CUO3HgBQDmJFCFSzvatIwmq8iPP9qIDpzHJ6TFMMsfcc2Bj/ADk0EkNp8z9fpRDWJP3Qb83qADvsZ6J/1CsoC/4vzrKIDtaBQ6sNOyfmYqYrI3B+Va+0DmoQGXlhI+7PSf1oZ7KdrA+h2+dNkhO5ny3v+9dpwqTulU+X80KDZWncoQbECg3+zCFVeDg29glR9R+1QMYKV38I6Hb1oaSykUQdjPwrI9DH5V2Oyrokhy8ETF4O4kXq+5kyNSUjSIv4RuPMzausTlstjQFBXUER7zS5YYvlDFlku5SMJ2aWoQp5cARPQG5SPLyNM8P2T0qlTqlTwTJPz4pq3hXE77+s/lXGIwTqyI1DrBA+VB4IPsFZpeRZ/wBNMJJJW4NyYg778Wo3JshYWSUoJA5WT9BTrHtq7jQ23JtwOOlC4J1DTcOJJWdxzNRYIJ8BeebXJPgwgKLbSUyN9IED3rWMN9JmR1BA9qX4LHALmdCeYF6OdcQ8dSC4qBNxH/NXUVRRy33IvHN7CiCmBKlUIHFE2FcuNrUSAiT62FFIq2cLxnKT4dpVz6c1GnEE7T8q5/pRCgVpPkBt+1EJQoSEg/Kf0o0Rsh/uEwEmamOCeiVEIHmf2mu223ifvDzAip3MArgKUfP+Zq1FbEjyTqjVq8xMe01yGp2mn2Gysky4mfQiijl9oS2B5k1KJZWy0ehNStoWTAmeg/WnisrWRBUAPIUVgMu7sQPnU0ksTtZM4rcx60WjJQm+sz5CnIYPJrruBzRpA3FjWCbG8n51OlscNj3o4ISK3IqEoB7s/gT8v4rKO7wVlQlFdZw/JXHlvRDSJuCke0GuG1JNT9yOo+dAoadQ7Fu7g0AMG6ZJKY9SKZDDDrXacGOtQNizC4R07EEeaj9KPGWn7zgHkJ/U1OnBDg119iHNEJGlhlPJJ+daexJ2Tqj0H70WjDAbV2GqgSvvJUrcGfp71qFADcf+2rD3IroNihQRKjVEBKvW9RIypVzeTyYn96sNqzVRogqZykAQUp9Yk0Qxl+kQCR6QKN7yuS7U2RAZvLUDj60QjDgbCuVPDrULmNSN1D51NSIFd2K1pFLl5q2Pvih1503+In0Boa0ShwSK1rFIF52ngKPyqJWdHhHzP8VX1CUWPvBWd9VXXm7nAA+ZqBeYvH70egoeoGi3F+uFYmNzVRL7h3Wr51wUk0NZKLU5mSBusfOhl50gbSfQfvSJLdTJaquthoYLzkn4UfM1AvMnTyB6CtIZqROHoWybEP2t38R+n7VlF/Z/KsobkBWqJbrVZTRQUmiGqysogJkV3WVlWLo6FbrKyoE1WqysqEMrk1lZQIcqofEbVlZQZBDmG9LlVlZS2WNn9K0KysoBJU12msrKhDquTWVlQhvmpT+lZWUCEje9TprKyoAJTRIrdZRQCWsrKyiQ/9k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s://www.meals.com/imagesrecipes/32372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60" y="1000360"/>
            <a:ext cx="2808115" cy="28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xQVFhUXFhcZFxgXGBoYFhgXFxQXFhcUFRUYHCggGBolHBcUITEhJSksLi4uGB8zODMsNygtLisBCgoKDg0OGxAQGywkICQsLC8sLCwsLCwsLCwsLCwsLCwsLCwsLCwsLCwsLCwsLCwsLCwsLCwsLCwsLCwsLCwsLP/AABEIANkA6QMBIgACEQEDEQH/xAAcAAABBQEBAQAAAAAAAAAAAAAEAQIDBQYHAAj/xAA9EAABAwIFAgMFBwIFBAMAAAABAAIRAyEEBRIxQVFhBiJxEzKBkaEUQrHB0eHwB1IVI2Jy8RYzU5IXJGP/xAAZAQADAQEBAAAAAAAAAAAAAAAAAQIDBAX/xAAjEQACAgIDAQEBAAMBAAAAAAAAAQIRITEDEkETUSIUYXEE/9oADAMBAAIRAxEAPwCoOG0Nk3JvbvwvYHLnVDEG5knotMMu1vbI8sbDj1Row7aYMWXHBWMZRohrQ0bAJS3oqTHeJ2sNmEjqhWeMqZ+6ZWjVlKVZRpmlSRKxrPGg1eamQOoWky3NKdYSxwJ5HKxlBxOmPIpf9J8TQkKtqvgR0V3MoDMqdphSaJ3gp/sgqGPirDBZWxovdVmAfFRaFmyGy1aQ4U29FG/DtKbWxAFgg31jIQicoNflrSPLYoZ1Q0/esjsLVkT81LiKIe2CgSnW9FL/AIkCbAp4x3QEoOvhyx0cJalYNHdCWLZu0vA+ni+ynDyd0HgmGATuizYKbIlFIHxlS0DlNw9PZQTLp+SNwwVrCM5BXCYXpznKJIxoZVYhXsRjioXslNDTrYjYcL/FZ3OcDoOpohpWkYyEzEUQ9paditXG1k55VeDmWYth6Ec5aPxFkjmDULj6j1WahJLGSS3oiWJULhasNU/tFjoDotXOCwiAI9UTh/EDHmCI+srKHDE2kqbBYMtqMJmJCtyaWxm1xuVUqrYc0fgs7i/A1MmWOI7LYUnyF4raKU1YtHPcx8EPB/ynAiNnbyqdmX4nDu16HN08jZdZUdamHCCJClwklhlJlHkeZe2YHRB5HdWL2yESyi0bAD4JTSCn5M3U/wBMlmGGNN0hFYfEB0SYV3WwAcLqrxGTEDy3UPjl+G8eSL9IcfUAiIT6VIEShDrbOumbIb7e4fdSqg2i1a/QbFG0MSDss27GvPACio4lzXTKJDjCzU4miHjus86kRU85sDZWODzAO3sUmZYfUA4KGzSP84HfamAbhA4nH6jA2SfZztCMo5cNygLSyyGjEIqm9L9lA2TXaW7kBWjGU0EByiq1w0XICz+deIAw6KV3HnhVBY996j/mfyWkYpbOSfI/DUVs8ot+8EuHzZjuYWT+zUv9x7BTPBA8jPmVTdGXZmvGKYfvD5p7XTssQwPm7fkVa4XGOYIB+aOwWaF7ARB2WXzXwmHO1UnaZ3B2+CtcPm4JAcIVm26oZz2plNSk7Q5szsRyp/8AAK39q2GZ49lJpLiLdfyWW/6wZ3U9G3gZoKFAlwBsFfUvY0yL6rKnIMybdFXYrHlslvnHJaZE8g9Fl1kzRccvw6Dh6rS2WkQpYXPBmdVgj2T4IkQ5v4yp6PibFMZq9m1zQJLSfPp623W0Oy2h/GTN2QmELm+K8a1X3ioB/pb/AAqyyfxk9x06HOPcaYgXkkwryX8WkbVeVI7O3cBnpJn0VJX8TYn2rqbKbXFok3A/FAKDNvK9KzOUeJQ5xZVs4ATbY8gxx3V/hcUypOhwMGCmmTKDRMQojhmG5aPkpoSwgmyvr5NTdeI9EHU8PDgq+BSOUOEX4UuWa0ygbk5CJ+x2iVZndD4isGgl1gFlLjXhS5ZNg/sAFFWeAgcZ4koMcGzJP09Vn80zB1Q+U2mBBCXQpykvDR08W0zDhbe6z+f4tlVssdIG8CVUYqibNDw0G7zIkzx2TsNl7WtGl3NjM/D1WkYqivneZFdV0Exp2i/JTxgy4gNJnoTIV6alIkN1Nc7t25cpWYdkkNMC0kbelk+hk+FWVOFeW2LQ70KJaXP+8GD6/RR4zFUqTiAWyTyIt327ISv4gpATIn+2CbeqOhXxhs9iaBBvUJHqo2s7n5ptHMmPkkEdTCEqY4tqjQZbqHExtYofGD4YVg0OW4Go7zEgMHJRmY+JadFukGSB8SVmM+8SPcdAMAWICzL6hJkmVXHxP05Xhhmb5s+u6XG3AVcnFIulJIg7Thsax86SDaY5HeCqjNn0qTHFkapnSIBcSeByVm6b3A8yNvmiqOavLdRDTBtLRPa24XN1zZ6qlii2OKe5jDoifWbjomYOu9rTq0yZuJsBMN0xf91BgMcSSXVt9hpAtxcbqwawyJjqT053Fh8UN0KgSi0EeZu9/id1J7SmBadXEi3zTMXjBTJDg628NJHXcWhA4bOKbiQxj3k/2iRbujY8rZfAsEHVpMbE2PWCmjGtdcgSLA8/PkKp+2NLPMC2D96xv0BKidiqf3Xtjv8AogXUvftdOYc28XO316KOj4lo0ny17fQ/UHqFTVcxw+mC4l3b3fiIVJmGMon3Gc2P83TRLS9Oy5bm1Ou0FjgTEkTcL2NzWnSMON1xHL8RU9q3Q4tMiI9VuMZjnE+a6jklKOjmnS0X+Lzmt5Sxo0k2/dX1CodI1WdF1j8v2bUfU8jdmrQYjNmadQNi1Z8fJ+shJ3gNxFZrGl5NgFksTQr4h8uLWsNxyQL2IKizDNS0i+oE2MzBP3d42lVzvET40ike5IFhPBWyOmMHFElfwpSLtRlx58xvbpCDqeG6TT9/f+4gb/inVcfW3Y0ibyXu6GLD0Ki9liHNkvHU6RLgOs3TLPHLmh2ziBsNYiOOFKcPSLSXtAjq8u7mOFBUwLhZzy4R1Iib3HBS0svYdwXRsCbDvHVFjPUMdpn2NOkGjckuj1MNQGY4nFvH/dosBH3TBje8iVchmiRogWiLaVHToMBGqJJm8T6wOEWKjL0cld71apHcEGfiSrPAZLhgfec47+YiPoFoMTTpP2IAEW6/GFWZjimU4Au7tx2kJ9mT0j6Mzcj2cs9nAMQBcAGN+d1na3tA0lrXBv3jFv8AhT1q4kgQJMkbxeVd4mk6vRDKRtuTtPYjpIU9nFqyJ5X8mKebryKxWENN7mPs5pgjf6qEtXUjiIikUppL3sCkBoKGKIuLXRVOicSwva8MeHWbJgwOekpmd4BrHNAtqt8UXh8vqMhzB5CyC0CSbzLgY1HssZVtHfBt7AxRe3/uMAOkzBENJ90Ak3OyscdmhfSpMIgtYGSCGiOpAu5JXpVmt81HUDu1pBEdCJgm/CA+wOJJZLSNmOlwI6Cwg+nCn/pprQortpE+cE2BtuP9uwCFxmf1HWbDW9gBPrCZiKBLiSwt4cHAgg9QYuFHLDNtvS/cJqiZNgcud1Kc6hG5G0qarVgQ0hpF+xHSUKAXv9oSTGw/X6qsmToU0z0P0UbZ5EfzlFVKxiwgHpdJUrciI2j8yi2OohWSUJqgzsZC0b8SQ4g7LJ0sc8EQSIM9p+C6j/T/AAxxtJ3kY57CA4mxh3u8disOWMnoznFVZmswxJDWgbcoPMcc4Um3kE7RwO66yfBBO9On8/2WO/qV4T9jTpEFrZdp0jY8z2UccGnbQcTXYwVfFl7gRIg2m5+is6ObOaIeydvSFU/YTTcC2Z2IJlp4nsjaOCxR0/5Y06t3OAjqSDcj5rfDOjK2Wbc0pnq0bkR+Ft1G3O2NJ0tI6SZ+isMuwlJrw2roqVD5tLRPl9Phui8ayjSk02AF46CREEC21/T6JJFN1gpXZyDwJO52PwKioV3vqE6iym2IdIM3E6utp4QGKaXuEgCT7xsPjF17MMHVpmS0AGIj3Y+FgYToOzQZmdamXlxc4n+1pMHmS43VRUcXEvvG89OyZ7cC77G9t/wQ1XH6wWtEyY6ADqrSownO2T/aCBMmO0qalWAaSYlV5rEgQYvdEUuJv2QxXboeaccSTuZvdX+BrOpUddMGQJh1weo7hUAEujYErYZY6nTLBUpio0TLTsRF5PG/zWcvLK3owdYl7nOO7iSYsJKeyjK6P4p8JYRoFXDVwNQkU3XEH/UPd9Cs9h8kId549Fs5pHPHik/Cty3IHVYJ8rOvJ66Vd/8ATND/AFf+/wCys2TYfnGwT9J/gP6LNybOmPFFBNPDNkmDq67n4fjZTVKZteLyZ4G5sdv+eikYDyDedhv8YN/5wpS3yv5AM9RGkbtgR69kjSwZ9YNa50nSLkjtJQ8vcxlV5DaczEBpLdBLSXHq4enzR+Jwemk8AANdO+3YwLGZE+qc2vTdRMEAOBEjzDcjSL7yIG1whITZlKGFdicO7ygEiWPJv5ZGl3MGDHEysg5uh0RDmkg2vY7Lq2W4QUWsAbYDSSBcabTfYE3jug86yijW82gE2kCzpNvuxO8g9lVpGck5HLq1UblybTqb3MfzdbCt4MY4jRW0gyRqAcI3NwRFlVHwniJPkBaPvahpI7X37K+0aM3CSZSsceqIwdIucBBMn1KuqHhao6LFaLKMo9mIDCSOSIvzc89lnKa8GosztLw+8idr2np3XbP6WZH9mwmpzYq1CdR/0gnTHaCsJSdDtJEEfyfRdTwWYilgPbESKdJzonfQDafgs+ObcqY+XVF5rXHP6xY32uJbh2lznNaCA3YFxuHczZqrH+Najq/tdTmu16t7W2aWyJaNo6FS/aHPc6q4DVUJJeQYMn7pPGw6BW5eFQ4adsEyrLS2mDUhzhveY7TsSnZ1h/atDCLOkG8DYnV62kI4xqj9LWG3EXSBw/mwtz3UmxR5RlzKNRzi2DeOsBpAcCSN/VSVqz6h2FhEuIAA4Tce9ocXF2oSYaIAHaZk88Bew9ekWl92gESDe97z+yd2PrRDWogQS9pM7SDftCnoYtunQ5utmxEQLdJ+CZQxbHGGguk+vpMcoj2cmIj+boAz+JyBwe5zJeDdu2oDoq3E4RzTDmFu5u2J7zF1smlzdmyGnqP5/wAKbEQ4kzYmNIuRe/527I7EuCMLhcHr1QRIGyVtJ0H5QtvQ0xAaI3jyj52Uv2WltoaLcjfgmVXYyfEYnLqYa7W/YXiJJ4mOYmVZnGsd97S09Y1Seo/JX7MqoAz7Jkxubi4iwKHzHJMKGuc5jWxclpLfQQLfRJtMqKcVRTYLOC12knU0TE2Vr7UG4aIN7en4LNsoU3Eua6NzogmBOwMyV5ldzT5Tp7mb2kDZFLwtN+mspVepP/HARPsan9jlmcJmx2cBfnb4/wDCK/xwf6vmlkeC+Yz2tOA4hpa24cQ4aSNQ/EKyw9DS3SZN93EFxAAMOcLSNp5meSsjlGbNZAcCB1Fxt0laHD46k4yHiT1i15i+ypiqy3DraDeItvb8Dbr3QrgKUsAhuoOFrBxAB224/PdTsfbuJEjnqDewtOyV1MFpFv35v+aRNDcXjYd5ATN3gRF+P3QuIxlLckNqXA2kgD7wsSCQfmngNILdW5iwsO9rgyBf4JMywDniQGVByD5ZsBLT1+qdhVATKrbGIEmBAIgxsdi0mb9wrKk4Ek2vJM7STuYE9VTYbBOphw96mfuvMOaf/wAzN/jHxVgKkOaOCBc2k6ZHob/RSW1ZYspjZoBvvMk7D+1RVGSRMkAj/b6+vdMFaRIiPUHbkEm28JK+KaxvtXWi1rgmDvJvv9AiyUnZSeJsK4OZUpu0xIkgkO2IDiDHVbPLM1NTI6+ph1NY9jrgglxHmb28wK5Zmuc1K5LQ6GlwtwAAf2V9kGOq0D5YNNwDXsd7rwbeYG03sU1jLFKCloyFSQSAJdqtF5PO2/Ckw+Z1GEaXEfzoURjYaSQxzwLmAQYceJ2NxZAOrNNTS0AmBpIJ6DyRwQQUJ2N49LM53U/u/IT1gbIrDY9zmkjS421a5JF5EN2vsqmtSFMe0cCQAIHXoO/7KNjQ9uthc2SRaABfYghFKh206FdUcLOG9we08KfC1RDmn3XjSf7o7cT34QDXD7xl+wMQN+RxyFK6k4XI+VxsD+YTJTLc4hlJumhDZMkzfYAeaT8k+jmzgSDcEnYb3vCp3tOkGN5IHYGPyKgdUJSorsbjCvY5sNJ7yLgngGI6/NLSZqLmgG1pIsSPXm/0WKp4hwM6j/P4FZ080reVok6ttVtr7kyRuhoE0X9OsxguWRcy4736RtsgX5zSDoDtV4MDy+u236LL1GEnU63xgb7d1GHWJj0/dCiJz/0bKvmrQzU2DeCZho9Y+fwWYzrNH1nXPkGwHTaShRQM7X6fAFLVwxEXbffUdvgE1SJbbB8PVLHSHaYtN9iRO10T7J9Roc0kiSIIaBab72790mILIg3G/QEm02SMa0ta1jDtAIdfVfzEEQbHYdE/LJ06Dm4bEOY0imCNJ2c3abWJEbpPsVX/AMFT6IahWqU49m8kD3hzJidPx4CL/wCpK39jv/V36qal4XcfRK1It4McSITA4pKebuPvsAAHljpfywb/AB7IkVS5rXQ3SWl07FoBmCQI3OxP4K8rYKnoSljnNmDxBm6fTx75B1Hfr/JUPsw/3fK7eHbEETIPxSPo6djM7/seUsMdsusDnZZY3bz7sm9uII+C1mX+I6ZOhx6+/A+Uc29CuatrN+Kmki8lFC7J7OtOrUKktc2QRvY/I+8Ph1VXmmV6G6hUhhEiSCWkixYY3v05XOWYlw2LrXR+ZZ4+rSa0kmDfuAPySaGqWTQ5fhQ1xJe50zuZFhGoHccKl8V5qCBSa6QD5iLAmIi2/KqGY55boaSBM/RRU6VwS3V1J2+SSX6DnegeiHDzbfy9+EV7as8tlziB3gAT9U72AtrcBFyBtA/NB08cDbYzJJ3MX0jp+yd3onW2HsboBe5pcRFySLb7TcevMdFFSzFupzw0anAgk3Jkg8XbwPRHVMpfVAeGnTpEF2zpB2nf9kLiMrLAXOdewgbkcAN5ASTj6KXa8DH1GHUdVQyPKCWwDeSe0x+qr8LijIaZLQfM2RED+24AFh+6nbhyL7GeWmd5A+NuFM8khstsAJLQPeItPe/1VUibk2MZiGO50mLna3SBY2P4JW49zXBkGeNN4E+9Hy6J2AZ7O7matXI3t03B3TmuuNIuItECTP8APmlSH2dD6FL20sL9Lh1adXXbjmymdg9LQakFjh5XjrxP/PCVlbklpcRcxMxxvY94TGH2jdFSCwdXQ4NEmAOZkbdCpNLI6mHptbJcOwF59Dv9E/GPpiHAlxkBsGb2IaAAC2LWKJZgqFMFgAk31G727bT04nryvZ1haYAc0gEAbCHbwGmPjayV5KrBRPZVJ84iJ3J63g9ZTqNGPN2tB52m/qnViSW25Np4P4bIs4oOaRYtbEANgWI67ncSqdmSorjUdcOsTaxNhxfdIGADzAv33OxNt+n6J2qTGk+bnp/LI1mR1XcAdL/oqbS2RbBsM01H6Q0AkWB7deqbjGmkYLC2RH6m6vMny40Hh9XTEwJ/uO0fzlXWNwLaxId2hR3p/wCh73symAbTkOcBb4Ag/infaqP/AI/r+6hxWWOJdoEQYI+MSAgv8Hf3+qr+Xtj/AKWEiwxHs3Wc1xgWAnYczz8US/Hgt0lv+XGwEGDeAAI6fNVdTEQZbcjf9lPTdMe062MSQI6fBaOIlKmDms5ha97bHYAgj0jiyN+zhlI1Gukf2X1ATvBED/hFVqlK4kkHT3ECbgxa8coqrSovgE8EbGNgZBBk22mVDkaKPllRhKranuuBdGxsR+qIZl+kmHglw9L95UuHwFFvADyXOhrjqDQYAF/Lzabj6SYnJ5A9nUcAY3JN42kbfBJyQKDHYl9N7Az2TWVBbWDDbbuMe8THPVDMpNAiQ6JuBc7bShxlFRskOsIIMzJm1v1T/s7gwmo6NHunkknc9d4SwhtNrKCAyeIHU7+lt7obF03mGtgN3cZvY9Omygmq4S86APdHM6dyZTqLoEC5+Q+M9pTpkWkNcGOaJbpg7i54mJ2QzogmPl1J7oiuDsNtiZ3vMidkNQwznRAmNxfcqlghts6V4Jre1w5Y+P8ALdDeYaQIHzDvorqpgWncLB+G6pwlX/Ndo1MB09ZnTI+BPValviejy8A91x8kHeC7DMVlNN/vNaLWi31VPjfDFMAlvvcTcW4I5COqeKMOAP8ANbfbuoK3iSj1k9AJ73SiuRBZmH5LWedJ8sbDi5vHxQmKyeozcTPxHxJ2Wrw+e0nEeYAng2NkbXr03NFtWox1/wCFr9JoNs5xVoOAktLT1jvuoQXiOeJ6LqDMvbBGkQbfBOo+HKIh2gAjtJQv/QvSXFbOb0sNV0kwALQJgn0B35U7sJW5m8CCZkGw3Wv8QUHhzWhoIkaTFv5sPirRuW6qLZsRHr9EPnNOqSs5JXcNUEmR2iFY5PhTUqhrfd5kcDeFaZxkRdXJBGkn5QBKt8sw9OiIG/1Vy5VWDFRaH08nYCCBx2+fqjmUQ0RvCb7a4vZRYjHNYCXFcz7Mq0gXxCP/AK7v9zfl1WZwOYGk4TJb0BJ7k/zurzDYz7dVGFY2faSATIEtaXjbjypmZeBsRQPnY/SNoGpskf3NBt6rp401GmDpgxrl3m2aTMH5Aqb2h7fJB4pzi0NvI8siDt6eqA+yVf8AV8ijon6X2kvA0eGajHe6XH6fyyExOEcDDmuAXU6QBhNrUmmxG/1Uf5EvSaTOTvIB0iRKeHObcgmT8DBG/UWXTG5bRBuxvyH4oTE5DRdMCJ6fkAq/yEHVGEoYiLloJE7CN045i9oaNIgTEWkd+FrqPhljXTcgcbAoPNcqYG6WwCT0LjBmBCf0g2UlLxlFQzc3khrYHUmZ7biDz0QuKrvqVNUSxjvL0/3ev6L1bBlrtJGlwMGdiJ3g7Kd9HU0tFyNoHw/NXS8C5NUwXEYgmXEzHCjZUkSd9lY0sgqu4AHf9FdYPIWU4J8xHXb4BD5Ix0YtN5ZSZdlj6xmBA5M/wrV5Rg20BBIlxmwjZQYjMKdJpuLcfssliMyfUcXFxAJ8t4/lpCzzMaZ1HHeAnYqm2uyCXNkCYNvKD0O3ZZTHeBa9MO9pSeI2LILT6xt6rtHgMRl+GaQWltOCCNJkEzYgfNXxpgrRRpYZP0aeT5fx+VmjEOYW8Bzt4N7coRlB9UgBgBMxpjSYBJvsvpnH5Bh6vv0mOPcCVncw/p1hn3ph1M3jQSNxBsipD+kX4cGo4UgkgQ5kNLR5jJJg86unKczHVaNnFzexm8ydl0vE/wBMa9Il1GqDYxqF/nG/qspmfhXENkVKdU9He9ttJ3hDf6i04tYZFgPFz2nS+CItAM23P5EK/wAB4soPAh4B5a6xHYysgMqMO97V0dY7XPmg8fRDYrAOpuLS3aLkSDI3nkLN8cJBTR0Otn2HNy9tr+igPjDCeyMVmz0uCbcArnlUNGmJbIcDMkS3Yn1nhCVaAbFjv0+lrJL/AM8Qsvsw8ROqODaMC9yRftCExDqjQSXmYVTSJDw4Rb8Oqkq1nvJFzOwErVQSIcmTHGVTEPdEde69hMDUrOu435cf1VhlmQ1qsCNI+q2eU+F2sADrp60S5Iu/6d5LSwhc8VW1HPa0WaBpIJktcTNwRO2wXQaeJBWKy/LA3ayu8NqCEZt2w3H+H8LX/wC5Qpu76RPzCq//AI9wH/hHzP6q3o1CiNZQFnzazNq7PKHVALDfbsCiKWfYkmBUsPx6C2/Za7H/ANKcR92q1w7yPoZVNiv6f4ulswkRu29+DCbUfw6FJXsezM8SWi4d3Ign1iyMo56ace1Z8RdCUsSaLD7VjvaAxpAj1N9gpMLjWYgFpaQeA7nusXFfhVsvqeNpVWkNeLgx1BPYpmUYZxcS8REAXnUY3+H5rCZjhzTqkNdEXEbi3PZWuSeJKghjgXneRvAEmwF1MuLH8jUpaNpmGT0qo8zQfx+aCbktOgTpF+p39EmV+I6bjdwa4bgmCPWUD4s8SsZIaQX/AM3WUYzuhN+C43GtpiSQFmM18Rz5afz9eVUVKtSs4uc+3cfgFa5b4dqVDLbNMXcLnbjhdMeNIyb9Ko+b3zc3A5M9Y2Wx8GZTQJLq9D2pgadRLWtjoARPxVllPhKmy5Go9StRhMvA2EK6JczU4DOAQBEWVtSxQPKy+Hw8K0wzSimQXjaqeHIKiEWwJiHwFG+gCpQEsJgVOPyGjVEVKbXDuFlM1/prRqRofUZp90AkgXmI6TwugwkhJpMabRxnH/02xDXBzXMqhvBAaY7EbLM5n4WxAOn7ORvzbf0vwvootUb6APCXReF/WR88YPwJUdHtLDoAtRlnhZlMWZ811d+BaeAoXZc3onRDdmLoZbGwR1HBrSf4eOicMEExFPSwqLpYdHtwymbRQALToKX2SJDE7SgBzqIUbsMEZCSEAVOKyim8Q9jXeoBVHjvAmEqb0gD1bLfwWy0pNKKGm0cvxv8ATCiTLHvB7mfx3Wex39NazJNNzSesQdo4XcDRnhNOElT1RS5JI+bMb4NxLDJYSbyQTedyocN4XrPcZaR3cPwC+lKmWNO4CHfkjegRTH9GcbyzwexpBcNR7/otRhctA2C2r8lA4TP8MATRBn6ODR1HBq2ZgVOzCpiAKeFRlLDoplFStYgCGnSUzWp0JUAeXl5eQB5eXl5ACEJE5eQA2EkJxSIAbC9CVeQA3SkhPSQgBsLyckTAnnrCjfXaNysnVzY9UDWzM9Vk5oqjY1c0YO6Cq5+BssdWx56oSpiz1UvkH1Nk/wARnqoj4jPVYp+K7phxXdT9GPobpviM9VMzxGufjGd04Y7uj6sOh0ZniEcwiqWb0yuZjGnqp6eOIVLlF1OmNxDDsQpAei51QzQjlWOHzxw5VLkQuptQ4J0LO4bPAd1Z0McDsVakmIPheTGVgU9MQiVeXkAIvLy8gDy8vJEAIvJUiBCLy8vIGeXl5NLwgByRNNQJPa+qAOd1HqvxOLa3lTYnZZXN+VxG4Tjc/Y3kKixfi4Da6zWa7lUdRdMOFNWyHKjWV/FzztAQVTxRUP3/AJBZ1NWq4okdmXx8SVf7ynM8UVR9/wCYWeXk/lH8F2ZrsP4yqDfSforfBeNmH3pH1/Bc7SFS+GI+zOx4LP6b/dcD8VbUcYDyuLZZ7wXSsn2C5+SHVmkXZrKOJR+HxxHKoKKPpqboGjVYLOequsNj2nlYWirjBLWMrIaNe2pPITpKqsMrGmtCSS/Rev2SryYDb9l6/ZI5RvQBJB6hJ8UM9QPSAOJH9yaajeqq6iEqpWBduxLBz9VC/MaY6LPVkFWScqHRpqmeMCi/6haslVUKhzY6P//Z"/>
          <p:cNvSpPr>
            <a:spLocks noChangeAspect="1" noChangeArrowheads="1"/>
          </p:cNvSpPr>
          <p:nvPr/>
        </p:nvSpPr>
        <p:spPr bwMode="auto">
          <a:xfrm>
            <a:off x="155575" y="-2224088"/>
            <a:ext cx="49815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4.bp.blogspot.com/-FcHks4VQClY/UIv206Ht5qI/AAAAAAAAOH0/Tl9Uj0nJpRk/s1600/Marbled+Cream+Cheese+Brownies+October+20th%252C+2012+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886956"/>
            <a:ext cx="2490788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87" y="3580789"/>
            <a:ext cx="2231479" cy="268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956733"/>
            <a:ext cx="5025541" cy="5181600"/>
          </a:xfrm>
        </p:spPr>
        <p:txBody>
          <a:bodyPr/>
          <a:lstStyle/>
          <a:p>
            <a:r>
              <a:rPr lang="en-US" sz="2400" dirty="0" smtClean="0"/>
              <a:t>Custard Pie</a:t>
            </a:r>
          </a:p>
          <a:p>
            <a:pPr lvl="1"/>
            <a:r>
              <a:rPr lang="en-US" sz="2000" dirty="0" smtClean="0"/>
              <a:t>Pumpkin</a:t>
            </a:r>
          </a:p>
          <a:p>
            <a:pPr lvl="1"/>
            <a:r>
              <a:rPr lang="en-US" sz="2000" dirty="0" smtClean="0"/>
              <a:t>Cheesecake</a:t>
            </a:r>
          </a:p>
          <a:p>
            <a:r>
              <a:rPr lang="en-US" sz="2400" dirty="0" smtClean="0"/>
              <a:t>Cream/Meringue Pie</a:t>
            </a:r>
          </a:p>
          <a:p>
            <a:pPr lvl="1"/>
            <a:r>
              <a:rPr lang="en-US" sz="2000" dirty="0" smtClean="0"/>
              <a:t>Coconut</a:t>
            </a:r>
          </a:p>
          <a:p>
            <a:pPr lvl="1"/>
            <a:r>
              <a:rPr lang="en-US" sz="2000" dirty="0" smtClean="0"/>
              <a:t>Chocolate</a:t>
            </a:r>
          </a:p>
          <a:p>
            <a:pPr lvl="1"/>
            <a:r>
              <a:rPr lang="en-US" sz="2000" dirty="0" smtClean="0"/>
              <a:t>Lemon</a:t>
            </a:r>
          </a:p>
          <a:p>
            <a:pPr lvl="1"/>
            <a:r>
              <a:rPr lang="en-US" sz="2000" dirty="0" smtClean="0"/>
              <a:t>Any flavor!</a:t>
            </a:r>
          </a:p>
          <a:p>
            <a:r>
              <a:rPr lang="en-US" sz="2400" dirty="0" smtClean="0"/>
              <a:t>Strawberry pie</a:t>
            </a:r>
          </a:p>
          <a:p>
            <a:r>
              <a:rPr lang="en-US" sz="2400" dirty="0" smtClean="0"/>
              <a:t>Chiffon pie</a:t>
            </a:r>
          </a:p>
          <a:p>
            <a:r>
              <a:rPr lang="en-US" sz="2400" dirty="0" smtClean="0"/>
              <a:t>Bacteria can multiply in these moist desserts high in dairy and eggs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baked goods,desserts,food,pumpkin pies,whipped cream,yummy,treat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18743"/>
          <a:stretch/>
        </p:blipFill>
        <p:spPr bwMode="auto">
          <a:xfrm>
            <a:off x="5452826" y="1228045"/>
            <a:ext cx="3095625" cy="19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aked pie,cream,crispy crusts,delicious desserts,flavors,fotolia,golden,lemons,meringues,recipes,sug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 b="18973"/>
          <a:stretch/>
        </p:blipFill>
        <p:spPr bwMode="auto">
          <a:xfrm>
            <a:off x="5574705" y="3760150"/>
            <a:ext cx="3095625" cy="20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Jars should not be used in oven</a:t>
            </a:r>
          </a:p>
          <a:p>
            <a:pPr lvl="1"/>
            <a:r>
              <a:rPr lang="en-US" dirty="0" smtClean="0"/>
              <a:t>Per manufacturer</a:t>
            </a:r>
          </a:p>
          <a:p>
            <a:r>
              <a:rPr lang="en-US" dirty="0" smtClean="0"/>
              <a:t>Sealed jar creates anaerobic environment that supports growth of Botulism!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Bread or Cake in a Jar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63" y="2442366"/>
            <a:ext cx="2504534" cy="25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Baking in Brown Paper Bags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“Do </a:t>
            </a:r>
            <a:r>
              <a:rPr lang="en-US" b="1" i="1" dirty="0"/>
              <a:t>not</a:t>
            </a:r>
            <a:r>
              <a:rPr lang="en-US" b="1" dirty="0"/>
              <a:t> </a:t>
            </a:r>
            <a:r>
              <a:rPr lang="en-US" dirty="0"/>
              <a:t>use </a:t>
            </a:r>
            <a:r>
              <a:rPr lang="en-US" b="1" dirty="0"/>
              <a:t>brown paper bags</a:t>
            </a:r>
            <a:r>
              <a:rPr lang="en-US" dirty="0"/>
              <a:t> from the grocery or other stores for cooking. They are not sanitary, may cause a fire, and may emit toxic fumes. Intense heat may cause a bag to ignite, causing a fire in the oven and possibly contaminating the </a:t>
            </a:r>
            <a:r>
              <a:rPr lang="en-US" dirty="0" smtClean="0"/>
              <a:t>food. </a:t>
            </a:r>
            <a:r>
              <a:rPr lang="en-US" dirty="0">
                <a:solidFill>
                  <a:srgbClr val="FF0000"/>
                </a:solidFill>
              </a:rPr>
              <a:t>The ink, glue, and recycled materials in paper bags may emit toxic fumes when they are exposed to heat. </a:t>
            </a:r>
            <a:r>
              <a:rPr lang="en-US" dirty="0"/>
              <a:t>Instead, use commercial oven cooking bags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098" name="Picture 2" descr="paper bags,household,sack lunches,environment friendly,take-aways,par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40" y="5146211"/>
            <a:ext cx="1593795" cy="15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1165" y="5146211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1.usa.gov/1zWb30D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673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4-H Youth are not of legal age to purchase or possess alcohol</a:t>
            </a:r>
          </a:p>
          <a:p>
            <a:r>
              <a:rPr lang="en-US" dirty="0" smtClean="0"/>
              <a:t>Not all of the alcohol is evaporated or baked off during cooking or baking.</a:t>
            </a:r>
          </a:p>
          <a:p>
            <a:pPr lvl="1"/>
            <a:r>
              <a:rPr lang="en-US" dirty="0" smtClean="0"/>
              <a:t>Alcohol retention ranged between 4% and 85%</a:t>
            </a:r>
          </a:p>
          <a:p>
            <a:pPr lvl="1"/>
            <a:r>
              <a:rPr lang="en-US" dirty="0" smtClean="0"/>
              <a:t>Depends on severity of heat treatment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Say NO to Alcohol!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8420" y="6237115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uafanswers.com/detail.php?id=128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beers,beverages,dining,drinks,food,glasswares,household,mu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85" y="1076255"/>
            <a:ext cx="2033095" cy="20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verages,dining,drinks,food,glasswares,household,w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76" y="2290575"/>
            <a:ext cx="1973270" cy="19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thumb/6/6e/CanadianWhisky.JPG/1280px-CanadianWhis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70" y="3808475"/>
            <a:ext cx="2455509" cy="18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kblakesl\AppData\Local\Microsoft\Windows\Temporary Internet Files\Content.IE5\JY7W252U\MC9003036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97" y="1397663"/>
            <a:ext cx="3455557" cy="34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95150" y="5729672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Non-glazed terra cotta clay pots</a:t>
            </a:r>
          </a:p>
          <a:p>
            <a:pPr lvl="1"/>
            <a:r>
              <a:rPr lang="en-US" dirty="0" smtClean="0"/>
              <a:t>Flower pots</a:t>
            </a:r>
          </a:p>
          <a:p>
            <a:pPr lvl="1"/>
            <a:r>
              <a:rPr lang="en-US" dirty="0" smtClean="0"/>
              <a:t>Not food grade</a:t>
            </a:r>
          </a:p>
          <a:p>
            <a:pPr lvl="1"/>
            <a:r>
              <a:rPr lang="en-US" dirty="0" smtClean="0"/>
              <a:t>May contain lead</a:t>
            </a:r>
          </a:p>
          <a:p>
            <a:r>
              <a:rPr lang="en-US" dirty="0" smtClean="0"/>
              <a:t>Use pots with food grade glaze</a:t>
            </a:r>
          </a:p>
          <a:p>
            <a:pPr lvl="1"/>
            <a:r>
              <a:rPr lang="en-US" dirty="0" smtClean="0"/>
              <a:t>Labeled for food use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Cooking in Clay Pots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media-cache-ak0.pinimg.com/236x/56/fe/99/56fe9956e75b8b162ecda0e8f0a21c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0" y="1607520"/>
            <a:ext cx="2855060" cy="28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blakesl\AppData\Local\Microsoft\Windows\Temporary Internet Files\Content.IE5\JY7W252U\MC900303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31" y="1911100"/>
            <a:ext cx="2114179" cy="21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8420" y="47192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starter was NOT fermented in the refrigerator, it will NOT be acceptable</a:t>
            </a:r>
          </a:p>
          <a:p>
            <a:pPr lvl="1"/>
            <a:r>
              <a:rPr lang="en-US" dirty="0" smtClean="0"/>
              <a:t>Studies have shown that </a:t>
            </a:r>
            <a:r>
              <a:rPr lang="en-US" i="1" dirty="0" smtClean="0"/>
              <a:t>Salmonella</a:t>
            </a:r>
            <a:r>
              <a:rPr lang="en-US" dirty="0" smtClean="0"/>
              <a:t> and </a:t>
            </a:r>
            <a:r>
              <a:rPr lang="en-US" i="1" dirty="0" smtClean="0"/>
              <a:t>Staphylococcus aureus</a:t>
            </a:r>
            <a:r>
              <a:rPr lang="en-US" dirty="0" smtClean="0"/>
              <a:t> can grow during prolonged fermentation at room temperature</a:t>
            </a:r>
          </a:p>
          <a:p>
            <a:r>
              <a:rPr lang="en-US" dirty="0" smtClean="0"/>
              <a:t>Typically use milk which can spoil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Friendship Bread Safety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26" y="2214680"/>
            <a:ext cx="3140974" cy="23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1045" y="608532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210" y="6477740"/>
            <a:ext cx="4818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www.foodsafety.wisc.edu/assets/pdf_files/friendship_bread.pdf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046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5480910" cy="5181600"/>
          </a:xfrm>
        </p:spPr>
        <p:txBody>
          <a:bodyPr/>
          <a:lstStyle/>
          <a:p>
            <a:r>
              <a:rPr lang="en-US" dirty="0" smtClean="0"/>
              <a:t>Meat is perishable</a:t>
            </a:r>
          </a:p>
          <a:p>
            <a:r>
              <a:rPr lang="en-US" dirty="0" smtClean="0"/>
              <a:t>May not be completely cooked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Bacon or Meat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upload.wikimedia.org/wikipedia/commons/3/31/Made20bac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75" y="1000360"/>
            <a:ext cx="3546148" cy="19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2.bp.blogspot.com/_OU8MS2eHb1w/TDo42a6kd7I/AAAAAAAAAgE/XUqaDHxwSm8/s1600/bacon+scallioni+cheese+sc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63" y="3081041"/>
            <a:ext cx="3956615" cy="29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1045" y="608532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366" name="Picture 6" descr="http://www.vikingrange.com/MEDIA_CustomProductCatalog/m430214_sausage_roll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0" y="3201315"/>
            <a:ext cx="3431949" cy="23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nimals,bovines,cartoons,cattle,cows,eating,grazing,mammals,nature,web animations,web elemen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55" y="1917483"/>
            <a:ext cx="4413967" cy="44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Road to the Fair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dates,household,months,offices,supplies,pages,times,wall calendars,weeks,flying p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5" y="1088559"/>
            <a:ext cx="2276850" cy="2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ning,food,households,Photographs,recipe cards,recipes,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3" b="16642"/>
          <a:stretch/>
        </p:blipFill>
        <p:spPr bwMode="auto">
          <a:xfrm>
            <a:off x="6224700" y="1088559"/>
            <a:ext cx="2352745" cy="16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mmer, sun, smiley face, smiling, hot&#10;&#10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84" y="4643320"/>
            <a:ext cx="2412570" cy="24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seball diamonds,baseballs,bats,games,recreation,sports,web animations,web elemen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85" y="358079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kers,baking,children,cooking,cooks,eggs,flours,food,households,mixing bowls,persons,stirring,sugars,web animation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1" y="-593435"/>
            <a:ext cx="4556342" cy="45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cademic,classrooms,clocks,desks,education,furnitures,girls,people,schools,sweats,teenagers,tests,timepieces,writin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35" y="2466474"/>
            <a:ext cx="1925053" cy="19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1st place,1st place ribbons,1st prizes,blue ribbons,clipped images,cropped images,cropped pictures,icons,number one,PNG,ribbons,transparent background,web element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19723" r="24822" b="19437"/>
          <a:stretch/>
        </p:blipFill>
        <p:spPr bwMode="auto">
          <a:xfrm>
            <a:off x="564021" y="3962907"/>
            <a:ext cx="1384419" cy="17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844731" y="1684736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4585284">
            <a:off x="3588032" y="2215290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186219">
            <a:off x="4373085" y="2557329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325905" y="2277397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6948226" y="2714739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9373333">
            <a:off x="5710888" y="4939525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579686">
            <a:off x="3205890" y="5022795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945972" y="3343125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2809786">
            <a:off x="1135049" y="5594726"/>
            <a:ext cx="1027623" cy="3781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4721960" cy="5181600"/>
          </a:xfrm>
        </p:spPr>
        <p:txBody>
          <a:bodyPr/>
          <a:lstStyle/>
          <a:p>
            <a:r>
              <a:rPr lang="en-US" altLang="en-US" dirty="0"/>
              <a:t>Herbs, vegetables, and garlic in </a:t>
            </a:r>
            <a:r>
              <a:rPr lang="en-US" altLang="en-US" dirty="0" smtClean="0"/>
              <a:t>oil</a:t>
            </a:r>
          </a:p>
          <a:p>
            <a:pPr lvl="1"/>
            <a:r>
              <a:rPr lang="en-US" altLang="en-US" dirty="0" smtClean="0"/>
              <a:t>Garlic in oil has caused Botulism</a:t>
            </a:r>
          </a:p>
          <a:p>
            <a:pPr lvl="1"/>
            <a:r>
              <a:rPr lang="en-US" altLang="en-US" dirty="0" smtClean="0"/>
              <a:t>Must be refrigerated</a:t>
            </a:r>
          </a:p>
          <a:p>
            <a:r>
              <a:rPr lang="en-US" altLang="en-US" dirty="0" smtClean="0"/>
              <a:t>Flavored vinegars are safe</a:t>
            </a:r>
          </a:p>
          <a:p>
            <a:r>
              <a:rPr lang="en-US" altLang="en-US" dirty="0" smtClean="0">
                <a:hlinkClick r:id="rId2"/>
              </a:rPr>
              <a:t>www.ext.colostate.edu/pubs/foodnut/09340.html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Flavored Oils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1" descr="j0156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9238" y="1501272"/>
            <a:ext cx="1974457" cy="3976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0526" y="6237115"/>
            <a:ext cx="473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OILS NOT ACCEPTABLE!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56733"/>
            <a:ext cx="5405015" cy="5181600"/>
          </a:xfrm>
        </p:spPr>
        <p:txBody>
          <a:bodyPr/>
          <a:lstStyle/>
          <a:p>
            <a:r>
              <a:rPr lang="en-US" dirty="0" smtClean="0"/>
              <a:t>Dairy products incorporated into the entire batter</a:t>
            </a:r>
          </a:p>
          <a:p>
            <a:pPr lvl="1"/>
            <a:r>
              <a:rPr lang="en-US" dirty="0" smtClean="0"/>
              <a:t>Not as separate layer</a:t>
            </a:r>
          </a:p>
          <a:p>
            <a:r>
              <a:rPr lang="en-US" dirty="0" smtClean="0"/>
              <a:t>Examples include</a:t>
            </a:r>
          </a:p>
          <a:p>
            <a:pPr lvl="1"/>
            <a:r>
              <a:rPr lang="en-US" dirty="0" smtClean="0"/>
              <a:t>Cream cheese</a:t>
            </a:r>
          </a:p>
          <a:p>
            <a:pPr lvl="1"/>
            <a:r>
              <a:rPr lang="en-US" dirty="0" smtClean="0"/>
              <a:t>Sour cream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Cream</a:t>
            </a:r>
          </a:p>
          <a:p>
            <a:r>
              <a:rPr lang="en-US" dirty="0" smtClean="0"/>
              <a:t>These get baked into a drier environment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5" y="2062890"/>
            <a:ext cx="3657600" cy="2438400"/>
          </a:xfr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780" y="34196"/>
            <a:ext cx="7190145" cy="5351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What is Safe and Non-Perishable?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680" y="6009430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ACCEPTABLE!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5212716" cy="5181600"/>
          </a:xfrm>
        </p:spPr>
        <p:txBody>
          <a:bodyPr/>
          <a:lstStyle/>
          <a:p>
            <a:r>
              <a:rPr lang="en-US" dirty="0" smtClean="0"/>
              <a:t>Eggs mixed into the batter and baked</a:t>
            </a:r>
          </a:p>
          <a:p>
            <a:r>
              <a:rPr lang="en-US" dirty="0" smtClean="0"/>
              <a:t>Egg glazes on top of breads prior to baking</a:t>
            </a:r>
          </a:p>
          <a:p>
            <a:r>
              <a:rPr lang="en-US" dirty="0" smtClean="0"/>
              <a:t>Egg white powder</a:t>
            </a:r>
          </a:p>
          <a:p>
            <a:pPr lvl="1"/>
            <a:r>
              <a:rPr lang="en-US" dirty="0" smtClean="0"/>
              <a:t>Meringue powder</a:t>
            </a:r>
          </a:p>
          <a:p>
            <a:pPr lvl="1"/>
            <a:r>
              <a:rPr lang="en-US" dirty="0" smtClean="0"/>
              <a:t>Used in place of raw egg whites for frosting</a:t>
            </a:r>
          </a:p>
          <a:p>
            <a:r>
              <a:rPr lang="en-US" dirty="0" smtClean="0"/>
              <a:t>Egg in pie crust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62" y="1000360"/>
            <a:ext cx="2496312" cy="312115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2095" y="34196"/>
            <a:ext cx="7417830" cy="53515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What is Safe and Non-Perishable?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7680" y="6009430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ACCEPTABLE!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 descr="Meringue Pow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05" y="4263844"/>
            <a:ext cx="2504535" cy="25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Fruit baked into a product</a:t>
            </a:r>
          </a:p>
          <a:p>
            <a:pPr lvl="1"/>
            <a:r>
              <a:rPr lang="en-US" dirty="0" smtClean="0"/>
              <a:t>Pineapple Upside Down Cake</a:t>
            </a:r>
          </a:p>
          <a:p>
            <a:pPr lvl="1"/>
            <a:r>
              <a:rPr lang="en-US" dirty="0" smtClean="0"/>
              <a:t>Blueberry muffins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885" y="34196"/>
            <a:ext cx="7266040" cy="53515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What is Safe and Non-Perishable?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75" y="1228045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WINDOWS\Application Data\Microsoft\Media Catalog\blueberl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3575" y="3429000"/>
            <a:ext cx="3281363" cy="2212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7680" y="6009430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ACCEPTABLE!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Fruit Pie</a:t>
            </a:r>
          </a:p>
          <a:p>
            <a:pPr lvl="1"/>
            <a:r>
              <a:rPr lang="en-US" dirty="0" smtClean="0"/>
              <a:t>High sugar content takes moisture away from bacteria</a:t>
            </a:r>
          </a:p>
          <a:p>
            <a:pPr lvl="1"/>
            <a:r>
              <a:rPr lang="en-US" dirty="0" smtClean="0"/>
              <a:t>Baking reduces bacteria issues</a:t>
            </a:r>
          </a:p>
          <a:p>
            <a:pPr lvl="1"/>
            <a:r>
              <a:rPr lang="en-US" dirty="0" smtClean="0"/>
              <a:t>Exception is refrigerated pie like Strawberry</a:t>
            </a:r>
          </a:p>
          <a:p>
            <a:r>
              <a:rPr lang="en-US" dirty="0" smtClean="0"/>
              <a:t>Pecan or any Nut Pie</a:t>
            </a:r>
          </a:p>
          <a:p>
            <a:pPr lvl="1"/>
            <a:r>
              <a:rPr lang="en-US" dirty="0" smtClean="0"/>
              <a:t>High sugar binds up moisture making it unavailable for bacteria to use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9780" y="34196"/>
            <a:ext cx="7190145" cy="53515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What is Safe and Non-Perishable?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70" y="1379835"/>
            <a:ext cx="3200400" cy="22098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0" y="4036160"/>
            <a:ext cx="18859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7680" y="6009430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ACCEPTABLE!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956733"/>
            <a:ext cx="5556806" cy="5181600"/>
          </a:xfrm>
        </p:spPr>
        <p:txBody>
          <a:bodyPr/>
          <a:lstStyle/>
          <a:p>
            <a:r>
              <a:rPr lang="en-US" dirty="0" smtClean="0"/>
              <a:t>Frostings/Icings</a:t>
            </a:r>
          </a:p>
          <a:p>
            <a:pPr lvl="1"/>
            <a:r>
              <a:rPr lang="en-US" dirty="0" smtClean="0"/>
              <a:t>High sugar content suppresses bacterial growth</a:t>
            </a:r>
          </a:p>
          <a:p>
            <a:pPr lvl="1"/>
            <a:r>
              <a:rPr lang="en-US" dirty="0" smtClean="0"/>
              <a:t>Use small amount of liquid</a:t>
            </a:r>
          </a:p>
          <a:p>
            <a:pPr lvl="2"/>
            <a:r>
              <a:rPr lang="en-US" dirty="0" smtClean="0"/>
              <a:t>Milk, juice, water</a:t>
            </a:r>
          </a:p>
          <a:p>
            <a:pPr lvl="1"/>
            <a:r>
              <a:rPr lang="en-US" dirty="0" smtClean="0"/>
              <a:t>Add flavorings</a:t>
            </a:r>
          </a:p>
          <a:p>
            <a:pPr lvl="2"/>
            <a:r>
              <a:rPr lang="en-US" dirty="0" smtClean="0"/>
              <a:t>Cream cheese flavor</a:t>
            </a:r>
          </a:p>
          <a:p>
            <a:pPr lvl="2"/>
            <a:r>
              <a:rPr lang="en-US" dirty="0" smtClean="0"/>
              <a:t>Fruit flavor</a:t>
            </a:r>
          </a:p>
          <a:p>
            <a:pPr lvl="1"/>
            <a:r>
              <a:rPr lang="en-US" dirty="0" smtClean="0"/>
              <a:t>Shortening withstands heat better than butter</a:t>
            </a:r>
          </a:p>
          <a:p>
            <a:pPr lvl="1"/>
            <a:r>
              <a:rPr lang="en-US" dirty="0" smtClean="0"/>
              <a:t>German Chocolate Frosting</a:t>
            </a:r>
          </a:p>
          <a:p>
            <a:pPr lvl="1"/>
            <a:r>
              <a:rPr lang="en-US" dirty="0" smtClean="0"/>
              <a:t>Commercial frosting</a:t>
            </a:r>
          </a:p>
          <a:p>
            <a:pPr lvl="2"/>
            <a:r>
              <a:rPr lang="en-US" dirty="0" smtClean="0"/>
              <a:t>If permitted at your fair</a:t>
            </a:r>
          </a:p>
          <a:p>
            <a:pPr lvl="2"/>
            <a:r>
              <a:rPr lang="en-US" dirty="0" smtClean="0"/>
              <a:t>Note in the recipe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9780" y="34196"/>
            <a:ext cx="7190145" cy="53515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What is Safe and Non-Perishable?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2796" y="6065158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ACCEPTABLE!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3314" name="Picture 2" descr="German Chocolate Cake Frosting Rec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95" y="198699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4873750" cy="5181600"/>
          </a:xfrm>
        </p:spPr>
        <p:txBody>
          <a:bodyPr/>
          <a:lstStyle/>
          <a:p>
            <a:r>
              <a:rPr lang="en-US" dirty="0" smtClean="0"/>
              <a:t>Cheese mixed into batter</a:t>
            </a:r>
          </a:p>
          <a:p>
            <a:pPr lvl="1"/>
            <a:r>
              <a:rPr lang="en-US" dirty="0" smtClean="0"/>
              <a:t>Hard Cheese</a:t>
            </a:r>
          </a:p>
          <a:p>
            <a:pPr lvl="2"/>
            <a:r>
              <a:rPr lang="en-US" dirty="0" smtClean="0"/>
              <a:t>Shredded Cheddar</a:t>
            </a:r>
          </a:p>
          <a:p>
            <a:pPr lvl="1"/>
            <a:r>
              <a:rPr lang="en-US" dirty="0" smtClean="0"/>
              <a:t>Cottage Cheese</a:t>
            </a:r>
          </a:p>
          <a:p>
            <a:pPr lvl="1"/>
            <a:r>
              <a:rPr lang="en-US" dirty="0" smtClean="0"/>
              <a:t>Ricotta Cheese</a:t>
            </a:r>
          </a:p>
          <a:p>
            <a:pPr lvl="1"/>
            <a:r>
              <a:rPr lang="en-US" dirty="0" smtClean="0"/>
              <a:t>Cream Cheese</a:t>
            </a:r>
          </a:p>
          <a:p>
            <a:r>
              <a:rPr lang="en-US" dirty="0" smtClean="0"/>
              <a:t>These are baked into a dry environment, less moisture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885" y="34196"/>
            <a:ext cx="7266040" cy="53515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What is Safe and Non-Perishable?</a:t>
            </a:r>
            <a:endParaRPr lang="en-US" dirty="0"/>
          </a:p>
        </p:txBody>
      </p:sp>
      <p:pic>
        <p:nvPicPr>
          <p:cNvPr id="14338" name="Picture 2" descr="https://encrypted-tbn0.gstatic.com/images?q=tbn:ANd9GcS2ectHLbOjYHL2KkkTy-ZsSgjXpQpJy8bf7cpibZRHAj8mCMb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65" y="2062890"/>
            <a:ext cx="3051468" cy="20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680" y="6321055"/>
            <a:ext cx="23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ACCEPTABLE!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Underbaked</a:t>
            </a:r>
            <a:r>
              <a:rPr lang="en-US" dirty="0" smtClean="0">
                <a:solidFill>
                  <a:schemeClr val="tx1"/>
                </a:solidFill>
              </a:rPr>
              <a:t> Foods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134"/>
            <a:ext cx="8229600" cy="2321391"/>
          </a:xfrm>
        </p:spPr>
        <p:txBody>
          <a:bodyPr/>
          <a:lstStyle/>
          <a:p>
            <a:r>
              <a:rPr lang="en-US" dirty="0" smtClean="0"/>
              <a:t>White Ribbon at State Fair</a:t>
            </a:r>
          </a:p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Will be dropped </a:t>
            </a:r>
            <a:r>
              <a:rPr lang="en-US" b="1" u="sng" dirty="0" smtClean="0"/>
              <a:t>at least </a:t>
            </a:r>
            <a:r>
              <a:rPr lang="en-US" dirty="0" smtClean="0"/>
              <a:t>one ribbon placing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5" y="2984344"/>
            <a:ext cx="4396526" cy="3303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18806" b="23551"/>
          <a:stretch/>
        </p:blipFill>
        <p:spPr>
          <a:xfrm>
            <a:off x="4951475" y="2851896"/>
            <a:ext cx="3879792" cy="35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956733"/>
            <a:ext cx="5708596" cy="51816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Internal temperatures</a:t>
            </a:r>
          </a:p>
          <a:p>
            <a:pPr lvl="0"/>
            <a:r>
              <a:rPr lang="en-US" dirty="0" smtClean="0"/>
              <a:t>Layer </a:t>
            </a:r>
            <a:r>
              <a:rPr lang="en-US" dirty="0"/>
              <a:t>cakes - 205-210°F</a:t>
            </a:r>
          </a:p>
          <a:p>
            <a:pPr lvl="0"/>
            <a:r>
              <a:rPr lang="en-US" dirty="0"/>
              <a:t>Pound cake - 210°F</a:t>
            </a:r>
          </a:p>
          <a:p>
            <a:pPr lvl="0"/>
            <a:r>
              <a:rPr lang="en-US" dirty="0"/>
              <a:t>Jelly roll cakes - 190-195°F</a:t>
            </a:r>
          </a:p>
          <a:p>
            <a:pPr lvl="0"/>
            <a:r>
              <a:rPr lang="en-US" dirty="0"/>
              <a:t>Muffins - 210°F</a:t>
            </a:r>
          </a:p>
          <a:p>
            <a:pPr lvl="0"/>
            <a:r>
              <a:rPr lang="en-US" dirty="0"/>
              <a:t>Quick bread - 210°F</a:t>
            </a:r>
          </a:p>
          <a:p>
            <a:pPr lvl="0"/>
            <a:r>
              <a:rPr lang="en-US" dirty="0"/>
              <a:t>Yeast bread - 195-210°F</a:t>
            </a:r>
          </a:p>
          <a:p>
            <a:pPr lvl="0"/>
            <a:r>
              <a:rPr lang="en-US" dirty="0"/>
              <a:t>Bundt cake - 212°F</a:t>
            </a:r>
          </a:p>
          <a:p>
            <a:pPr lvl="0"/>
            <a:r>
              <a:rPr lang="en-US" dirty="0"/>
              <a:t>Yeast rolls - </a:t>
            </a:r>
            <a:r>
              <a:rPr lang="en-US" dirty="0" smtClean="0"/>
              <a:t>190-195°F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Seeing a thermometer hole is OK!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885" y="34196"/>
            <a:ext cx="7266040" cy="5351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Are Baked Goods Done?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encrypted-tbn2.gstatic.com/images?q=tbn:ANd9GcT53mwbFJh4QRhHfvHV9oWudVvxgnQt6zw0vUbeXMjJy4B1x50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77" y="1835206"/>
            <a:ext cx="3662303" cy="24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5725" y="4263845"/>
            <a:ext cx="341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thermometer into the end or side to reach the middle of the 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83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Is it Nutritious?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81213"/>
            <a:ext cx="432571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Consider the Dietary Guidelines</a:t>
            </a:r>
          </a:p>
          <a:p>
            <a:pPr eaLnBrk="1" hangingPunct="1"/>
            <a:r>
              <a:rPr lang="en-US" altLang="en-US" sz="2800" dirty="0" smtClean="0"/>
              <a:t>Use of whole grains, fiber</a:t>
            </a:r>
          </a:p>
          <a:p>
            <a:pPr eaLnBrk="1" hangingPunct="1"/>
            <a:r>
              <a:rPr lang="en-US" altLang="en-US" sz="2800" dirty="0" smtClean="0"/>
              <a:t>Low in fat</a:t>
            </a:r>
          </a:p>
          <a:p>
            <a:pPr eaLnBrk="1" hangingPunct="1"/>
            <a:r>
              <a:rPr lang="en-US" altLang="en-US" sz="2800" dirty="0" smtClean="0"/>
              <a:t>Low in sodium</a:t>
            </a:r>
          </a:p>
          <a:p>
            <a:pPr eaLnBrk="1" hangingPunct="1"/>
            <a:r>
              <a:rPr lang="en-US" altLang="en-US" sz="2800" dirty="0" smtClean="0"/>
              <a:t>Reduce added sugars</a:t>
            </a:r>
          </a:p>
          <a:p>
            <a:pPr eaLnBrk="1" hangingPunct="1"/>
            <a:r>
              <a:rPr lang="en-US" altLang="en-US" sz="2800" dirty="0" smtClean="0"/>
              <a:t>Proper portion size</a:t>
            </a:r>
          </a:p>
        </p:txBody>
      </p:sp>
      <p:pic>
        <p:nvPicPr>
          <p:cNvPr id="15364" name="Content Placeholder 5" descr="myplate_whi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3810000" cy="3463925"/>
          </a:xfrm>
        </p:spPr>
      </p:pic>
      <p:sp>
        <p:nvSpPr>
          <p:cNvPr id="2" name="TextBox 1"/>
          <p:cNvSpPr txBox="1"/>
          <p:nvPr/>
        </p:nvSpPr>
        <p:spPr>
          <a:xfrm>
            <a:off x="929040" y="5667472"/>
            <a:ext cx="793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Prize winners do not always = high fat or high sugar!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144" y="1835205"/>
            <a:ext cx="4477805" cy="33830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Every time you cook or bake in the kitchen you are doing a science experiment!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Not all recipes are appropriate for the fair!!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Snap ITC" panose="04040A07060A02020202" pitchFamily="82" charset="0"/>
              </a:rPr>
              <a:t>Be smart about food safety!!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20" y="957263"/>
            <a:ext cx="3441290" cy="518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80" y="34196"/>
            <a:ext cx="7190145" cy="5351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is Food Safety Important?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Portion Size 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Portion size!</a:t>
            </a:r>
          </a:p>
          <a:p>
            <a:pPr lvl="1"/>
            <a:r>
              <a:rPr lang="en-US" altLang="en-US" smtClean="0"/>
              <a:t>Bar cookies – 2-inch</a:t>
            </a:r>
          </a:p>
          <a:p>
            <a:pPr lvl="1"/>
            <a:r>
              <a:rPr lang="en-US" altLang="en-US" smtClean="0"/>
              <a:t>Drop cookies – 2 half dollar coins</a:t>
            </a:r>
          </a:p>
          <a:p>
            <a:pPr lvl="1"/>
            <a:r>
              <a:rPr lang="en-US" altLang="en-US" smtClean="0"/>
              <a:t>Cinnamon roll – hockey puck</a:t>
            </a:r>
          </a:p>
          <a:p>
            <a:pPr lvl="1"/>
            <a:r>
              <a:rPr lang="en-US" altLang="en-US" smtClean="0"/>
              <a:t>Roll – bar of soap</a:t>
            </a:r>
          </a:p>
          <a:p>
            <a:pPr lvl="1"/>
            <a:r>
              <a:rPr lang="en-US" altLang="en-US" smtClean="0"/>
              <a:t>Muffin – tennis ball</a:t>
            </a:r>
          </a:p>
          <a:p>
            <a:pPr lvl="1"/>
            <a:r>
              <a:rPr lang="en-US" altLang="en-US" smtClean="0"/>
              <a:t>Biscuit – hockey puck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7" b="26154"/>
          <a:stretch>
            <a:fillRect/>
          </a:stretch>
        </p:blipFill>
        <p:spPr bwMode="auto">
          <a:xfrm>
            <a:off x="4800600" y="3657600"/>
            <a:ext cx="3095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Modified Foods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recipe changed to improve nutritive value or fit diet needs</a:t>
            </a:r>
          </a:p>
          <a:p>
            <a:r>
              <a:rPr lang="en-US" dirty="0" smtClean="0"/>
              <a:t>Standard Blueberry Muffin recipe changed by:</a:t>
            </a:r>
          </a:p>
          <a:p>
            <a:pPr lvl="1"/>
            <a:r>
              <a:rPr lang="en-US" dirty="0" smtClean="0"/>
              <a:t>All purpose flour replaced with whole wheat flour</a:t>
            </a:r>
          </a:p>
          <a:p>
            <a:pPr lvl="1"/>
            <a:r>
              <a:rPr lang="en-US" dirty="0" smtClean="0"/>
              <a:t>All purpose flour replace with gluten free flours</a:t>
            </a:r>
          </a:p>
          <a:p>
            <a:pPr lvl="1"/>
            <a:r>
              <a:rPr lang="en-US" dirty="0" smtClean="0"/>
              <a:t>Fat content changed by using fruit puree</a:t>
            </a:r>
          </a:p>
          <a:p>
            <a:r>
              <a:rPr lang="en-US" dirty="0" smtClean="0"/>
              <a:t>A recipe already gluten-free is NOT a modified food!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885" y="34196"/>
            <a:ext cx="7266040" cy="5351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 What Can Be Entered at a Fair?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There are thousands of recipes!!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" y="1623677"/>
            <a:ext cx="2520086" cy="170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5" y="1623677"/>
            <a:ext cx="2217137" cy="170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95" y="1639002"/>
            <a:ext cx="2312517" cy="1714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" y="3604904"/>
            <a:ext cx="2603206" cy="1777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5" y="3604904"/>
            <a:ext cx="2697396" cy="1777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53" y="3604904"/>
            <a:ext cx="2614356" cy="1742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7293" y="5722547"/>
            <a:ext cx="585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PRACTICE!  PRACTICE!  PRACTICE!</a:t>
            </a:r>
            <a:endParaRPr lang="en-US" sz="24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READ</a:t>
            </a:r>
            <a:endParaRPr lang="en-US" sz="6600" b="1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THE</a:t>
            </a:r>
            <a:endParaRPr lang="en-US" sz="6000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RULES!</a:t>
            </a:r>
            <a:endParaRPr lang="en-US" sz="6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050" name="Picture 2" descr="books,emotions,readings,reads,smiley,smiley face,smiley faces,smileys,smilie,smilie face,smilie faces,smilies,smily,smily face,smily faces,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3049525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20705" y="4838129"/>
            <a:ext cx="18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FAIR BOOK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66800"/>
            <a:ext cx="34798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22225" y="5562600"/>
            <a:ext cx="496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hlinkClick r:id="rId3"/>
              </a:rPr>
              <a:t>http://www.ksre.ksu.edu/bookstore/pubs/4H488.pdf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5780" name="Title 1"/>
          <p:cNvSpPr>
            <a:spLocks noGrp="1"/>
          </p:cNvSpPr>
          <p:nvPr>
            <p:ph type="title"/>
          </p:nvPr>
        </p:nvSpPr>
        <p:spPr>
          <a:xfrm>
            <a:off x="1219200" y="303213"/>
            <a:ext cx="7113588" cy="534987"/>
          </a:xfrm>
        </p:spPr>
        <p:txBody>
          <a:bodyPr/>
          <a:lstStyle/>
          <a:p>
            <a:r>
              <a:rPr lang="en-US" altLang="en-US" sz="3600" smtClean="0"/>
              <a:t>For Judge’s, Leaders, Parents, Youth</a:t>
            </a:r>
          </a:p>
        </p:txBody>
      </p:sp>
      <p:pic>
        <p:nvPicPr>
          <p:cNvPr id="7578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8263"/>
            <a:ext cx="4038600" cy="187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4572000" y="4267200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Foods Label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hlinkClick r:id="rId5"/>
              </a:rPr>
              <a:t>http://www.kansas4-h.org/events-activities/fairs/kansas-state-fair/docs/foods-and-nutrition/Foods_Label.pdf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1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Need a judge’s or leader’s training?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Need a foods training?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r="57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Snap ITC" panose="04040A07060A02020202" pitchFamily="82" charset="0"/>
              </a:rPr>
              <a:t>How can I help?</a:t>
            </a:r>
            <a:endParaRPr lang="en-US" sz="3200" b="1" dirty="0">
              <a:solidFill>
                <a:schemeClr val="accent4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99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ap ITC" panose="04040A07060A02020202" pitchFamily="82" charset="0"/>
              </a:rPr>
              <a:t>It’s More Than Keeping Your Fingers Out of the Cookie Dough!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4825"/>
            <a:ext cx="6400800" cy="1752600"/>
          </a:xfrm>
        </p:spPr>
        <p:txBody>
          <a:bodyPr/>
          <a:lstStyle/>
          <a:p>
            <a:r>
              <a:rPr lang="en-US" dirty="0" smtClean="0"/>
              <a:t>Food Safety for Fair Exhibits</a:t>
            </a:r>
          </a:p>
          <a:p>
            <a:r>
              <a:rPr lang="en-US" dirty="0" smtClean="0"/>
              <a:t>Karen Blakeslee, M.S.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4491530"/>
            <a:ext cx="2676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Ask Yourself…</a:t>
            </a:r>
          </a:p>
          <a:p>
            <a:pPr lvl="1"/>
            <a:r>
              <a:rPr lang="en-US" dirty="0" smtClean="0"/>
              <a:t>Does this food require refrigeration?</a:t>
            </a:r>
          </a:p>
          <a:p>
            <a:pPr lvl="1"/>
            <a:r>
              <a:rPr lang="en-US" dirty="0" smtClean="0"/>
              <a:t>Would you eat this food at room temperature?</a:t>
            </a:r>
          </a:p>
          <a:p>
            <a:pPr lvl="1"/>
            <a:r>
              <a:rPr lang="en-US" dirty="0" smtClean="0"/>
              <a:t>Will this product hold up to its standard when it is judged or displayed?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Food Safety violations will be disqualified!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 This Food Exhibit Safe?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90" y="1152150"/>
            <a:ext cx="29241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instoresnow.walmart.com/uploadedImages/Food_Center/Recipes/Bake_Center/Smuckers/01_WMT_10801_BakingCntr_C_POV_370x270_ItCrCk_US_ENG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49153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Makes a Food Unsafe?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categories of hazards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5" y="3732580"/>
            <a:ext cx="3263485" cy="2580193"/>
          </a:xfrm>
          <a:prstGeom prst="rect">
            <a:avLst/>
          </a:prstGeom>
        </p:spPr>
      </p:pic>
      <p:pic>
        <p:nvPicPr>
          <p:cNvPr id="2050" name="Picture 2" descr="bathrooms,bleach,bottles,chemicals,chores,cleanings,dirty,Fotolia,households,hygiene,scrubs,soaps,sprays,squirts,stains,supplies,washing,waters,wor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18821"/>
          <a:stretch/>
        </p:blipFill>
        <p:spPr bwMode="auto">
          <a:xfrm>
            <a:off x="473670" y="1529698"/>
            <a:ext cx="3095625" cy="1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9565" y="354791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6010" y="4105722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3050" y="635866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Biological</a:t>
            </a:r>
            <a:endParaRPr lang="en-US" dirty="0"/>
          </a:p>
        </p:txBody>
      </p:sp>
      <p:pic>
        <p:nvPicPr>
          <p:cNvPr id="5122" name="Picture 2" descr="cans,baked beans,conceptual,dangers,eyeballs,scary,food,fotolia,frightening,Halloween,shocking,disgus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r="17517"/>
          <a:stretch/>
        </p:blipFill>
        <p:spPr bwMode="auto">
          <a:xfrm>
            <a:off x="6390905" y="981742"/>
            <a:ext cx="2022094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Microorganisms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risk to humans</a:t>
            </a:r>
          </a:p>
          <a:p>
            <a:r>
              <a:rPr lang="en-US" dirty="0" smtClean="0"/>
              <a:t>Loss of shelf life</a:t>
            </a:r>
          </a:p>
          <a:p>
            <a:r>
              <a:rPr lang="en-US" dirty="0" smtClean="0"/>
              <a:t>Loss of product quality</a:t>
            </a:r>
          </a:p>
          <a:p>
            <a:r>
              <a:rPr lang="en-US" dirty="0" smtClean="0"/>
              <a:t>Can lead to foodborne illness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15" y="3201315"/>
            <a:ext cx="2908300" cy="3200400"/>
          </a:xfrm>
          <a:prstGeom prst="rect">
            <a:avLst/>
          </a:prstGeom>
          <a:noFill/>
          <a:ln w="12700">
            <a:solidFill>
              <a:srgbClr val="1E52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Conditions for Growth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05151"/>
              </p:ext>
            </p:extLst>
          </p:nvPr>
        </p:nvGraphicFramePr>
        <p:xfrm>
          <a:off x="914400" y="1600200"/>
          <a:ext cx="7162800" cy="4291584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  <a:gridCol w="2387600"/>
              </a:tblGrid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Food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Acid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Temperature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Oxygen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Moisture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8800" y="4495800"/>
            <a:ext cx="5316538" cy="914400"/>
            <a:chOff x="1488" y="2976"/>
            <a:chExt cx="3349" cy="576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2832" y="3024"/>
            <a:ext cx="708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Bitmap Image" r:id="rId3" imgW="1352381" imgH="1133633" progId="PBrush">
                    <p:embed/>
                  </p:oleObj>
                </mc:Choice>
                <mc:Fallback>
                  <p:oleObj name="Bitmap Image" r:id="rId3" imgW="1352381" imgH="1133633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024"/>
                          <a:ext cx="708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21" descr="MCDD01542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2" y="2976"/>
              <a:ext cx="325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MCj030815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8" y="2976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295400" y="2286000"/>
            <a:ext cx="6019800" cy="1066800"/>
            <a:chOff x="1248" y="1440"/>
            <a:chExt cx="3792" cy="672"/>
          </a:xfrm>
        </p:grpSpPr>
        <p:pic>
          <p:nvPicPr>
            <p:cNvPr id="10" name="Picture 24" descr="MCj041101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440"/>
              <a:ext cx="639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MCj02376840000[1]"/>
            <p:cNvPicPr>
              <a:picLocks noChangeAspect="1" noChangeArrowheads="1"/>
            </p:cNvPicPr>
            <p:nvPr/>
          </p:nvPicPr>
          <p:blipFill>
            <a:blip r:embed="rId8" cstate="print"/>
            <a:srcRect t="46466"/>
            <a:stretch>
              <a:fillRect/>
            </a:stretch>
          </p:blipFill>
          <p:spPr bwMode="auto">
            <a:xfrm>
              <a:off x="1248" y="1488"/>
              <a:ext cx="96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MCj0431514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16" y="1488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896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Grows Where?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Bacteria, yeast, and molds can grow on just about any food</a:t>
            </a:r>
          </a:p>
          <a:p>
            <a:pPr lvl="1"/>
            <a:r>
              <a:rPr lang="en-US" dirty="0" smtClean="0"/>
              <a:t>They really like carbohydrates and proteins</a:t>
            </a:r>
          </a:p>
          <a:p>
            <a:r>
              <a:rPr lang="en-US" dirty="0" smtClean="0"/>
              <a:t>What foods spoil the quickest?</a:t>
            </a:r>
          </a:p>
          <a:p>
            <a:pPr lvl="1"/>
            <a:r>
              <a:rPr lang="en-US" dirty="0" smtClean="0"/>
              <a:t>These are the ones of concern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80790"/>
            <a:ext cx="2974545" cy="1982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20" y="4233286"/>
            <a:ext cx="1831999" cy="229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4713147"/>
            <a:ext cx="1973270" cy="181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35" y="3572555"/>
            <a:ext cx="2242520" cy="1485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45" y="3512584"/>
            <a:ext cx="1999793" cy="22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Food Safety at the Fair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6254"/>
            <a:ext cx="8229600" cy="5049909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What is perishable?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/>
              <a:t>High in moisture, protein and neutral acidity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/>
              <a:t>Anything that needs refrigeration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Many fairs have a Perishable Foods class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Bring at proper temperature, judge, take home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Perishable foods are good options for a Favorite Food Show</a:t>
            </a:r>
          </a:p>
          <a:p>
            <a:pPr>
              <a:lnSpc>
                <a:spcPct val="80000"/>
              </a:lnSpc>
            </a:pPr>
            <a:r>
              <a:rPr lang="en-US" altLang="en-US" sz="3600" dirty="0">
                <a:solidFill>
                  <a:srgbClr val="7030A0"/>
                </a:solidFill>
              </a:rPr>
              <a:t>County Fairs that have refrigeration can allow perishable exhibits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solidFill>
                  <a:srgbClr val="7030A0"/>
                </a:solidFill>
              </a:rPr>
              <a:t>Not allowed at State Fair 4-H Foods!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REpurple_b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ksrePresentation5</Template>
  <TotalTime>1039</TotalTime>
  <Words>1180</Words>
  <Application>Microsoft Office PowerPoint</Application>
  <PresentationFormat>On-screen Show (4:3)</PresentationFormat>
  <Paragraphs>251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KSREpurple_band</vt:lpstr>
      <vt:lpstr>Bitmap Image</vt:lpstr>
      <vt:lpstr>It’s More Than Keeping Your Fingers Out of the Cookie Dough!</vt:lpstr>
      <vt:lpstr>The Road to the Fair</vt:lpstr>
      <vt:lpstr>Why is Food Safety Important?</vt:lpstr>
      <vt:lpstr>Is This Food Exhibit Safe?</vt:lpstr>
      <vt:lpstr>What Makes a Food Unsafe?</vt:lpstr>
      <vt:lpstr>Microorganisms</vt:lpstr>
      <vt:lpstr>Conditions for Growth</vt:lpstr>
      <vt:lpstr>What Grows Where?</vt:lpstr>
      <vt:lpstr>Food Safety at the Fair</vt:lpstr>
      <vt:lpstr>Perishable Foods</vt:lpstr>
      <vt:lpstr>Perishable Foods</vt:lpstr>
      <vt:lpstr>Fillings with High Amount of Dairy</vt:lpstr>
      <vt:lpstr>Pies</vt:lpstr>
      <vt:lpstr>Bread or Cake in a Jar</vt:lpstr>
      <vt:lpstr>Baking in Brown Paper Bags</vt:lpstr>
      <vt:lpstr>Say NO to Alcohol!</vt:lpstr>
      <vt:lpstr>Cooking in Clay Pots</vt:lpstr>
      <vt:lpstr>Friendship Bread Safety</vt:lpstr>
      <vt:lpstr>Bacon or Meat </vt:lpstr>
      <vt:lpstr>Flavored Oils</vt:lpstr>
      <vt:lpstr>What is Safe and Non-Perishable?</vt:lpstr>
      <vt:lpstr>What is Safe and Non-Perishable?</vt:lpstr>
      <vt:lpstr>What is Safe and Non-Perishable?</vt:lpstr>
      <vt:lpstr>What is Safe and Non-Perishable?</vt:lpstr>
      <vt:lpstr>What is Safe and Non-Perishable?</vt:lpstr>
      <vt:lpstr>What is Safe and Non-Perishable?</vt:lpstr>
      <vt:lpstr>Underbaked Foods</vt:lpstr>
      <vt:lpstr>When Are Baked Goods Done?</vt:lpstr>
      <vt:lpstr>Is it Nutritious?</vt:lpstr>
      <vt:lpstr>Portion Size </vt:lpstr>
      <vt:lpstr>Modified Foods Class</vt:lpstr>
      <vt:lpstr>So What Can Be Entered at a Fair?</vt:lpstr>
      <vt:lpstr>READ</vt:lpstr>
      <vt:lpstr>For Judge’s, Leaders, Parents, Youth</vt:lpstr>
      <vt:lpstr>Need a judge’s or leader’s training? Need a foods training?</vt:lpstr>
      <vt:lpstr>It’s More Than Keeping Your Fingers Out of the Cookie Dough!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More Than Keeping Your Fingers Out of the Cookie Dough!</dc:title>
  <dc:creator>Karen Marie Blakeslee</dc:creator>
  <cp:lastModifiedBy>Karen Marie Blakeslee</cp:lastModifiedBy>
  <cp:revision>65</cp:revision>
  <dcterms:created xsi:type="dcterms:W3CDTF">2014-11-13T20:21:03Z</dcterms:created>
  <dcterms:modified xsi:type="dcterms:W3CDTF">2017-04-21T16:05:36Z</dcterms:modified>
</cp:coreProperties>
</file>